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257" r:id="rId6"/>
    <p:sldId id="265" r:id="rId7"/>
    <p:sldId id="261" r:id="rId8"/>
    <p:sldId id="263" r:id="rId9"/>
    <p:sldId id="266" r:id="rId10"/>
    <p:sldId id="267" r:id="rId11"/>
    <p:sldId id="268" r:id="rId12"/>
    <p:sldId id="264" r:id="rId13"/>
    <p:sldId id="269" r:id="rId14"/>
    <p:sldId id="272" r:id="rId15"/>
    <p:sldId id="277" r:id="rId16"/>
    <p:sldId id="275" r:id="rId17"/>
    <p:sldId id="276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DB7F841-28B2-4B01-876B-A3936BE10C93}">
          <p14:sldIdLst>
            <p14:sldId id="260"/>
            <p14:sldId id="257"/>
            <p14:sldId id="265"/>
            <p14:sldId id="261"/>
            <p14:sldId id="263"/>
            <p14:sldId id="266"/>
            <p14:sldId id="267"/>
            <p14:sldId id="268"/>
            <p14:sldId id="264"/>
            <p14:sldId id="269"/>
            <p14:sldId id="272"/>
            <p14:sldId id="277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6" autoAdjust="0"/>
    <p:restoredTop sz="94640" autoAdjust="0"/>
  </p:normalViewPr>
  <p:slideViewPr>
    <p:cSldViewPr snapToGrid="0">
      <p:cViewPr varScale="1">
        <p:scale>
          <a:sx n="86" d="100"/>
          <a:sy n="86" d="100"/>
        </p:scale>
        <p:origin x="7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19T02:25:17.11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1_4" csCatId="accent1" phldr="1"/>
      <dgm:spPr/>
      <dgm:t>
        <a:bodyPr rtlCol="0"/>
        <a:lstStyle/>
        <a:p>
          <a:pPr rtl="0"/>
          <a:endParaRPr lang="en-US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91D5CBA-CD16-4F0F-AC6F-C20A4DC1769D}">
      <dgm:prSet/>
      <dgm:spPr>
        <a:solidFill>
          <a:schemeClr val="accent1">
            <a:lumMod val="40000"/>
            <a:lumOff val="60000"/>
          </a:schemeClr>
        </a:solidFill>
      </dgm:spPr>
      <dgm:t>
        <a:bodyPr rtlCol="0"/>
        <a:lstStyle/>
        <a:p>
          <a:pPr rtl="0"/>
          <a:r>
            <a:rPr lang="ru-RU" dirty="0" smtClean="0"/>
            <a:t>Создать раздел для каждого фрактала, в котором будет реализованы окна для ввода данных, изменение цвета пера.</a:t>
          </a:r>
          <a:endParaRPr lang="ru-RU" noProof="1"/>
        </a:p>
      </dgm:t>
    </dgm:pt>
    <dgm:pt modelId="{32965805-CB22-4811-8AFC-1ED4297937D9}" type="parTrans" cxnId="{78CE04BB-2FAD-432E-92C7-113B9B3078E6}">
      <dgm:prSet/>
      <dgm:spPr/>
      <dgm:t>
        <a:bodyPr rtlCol="0"/>
        <a:lstStyle/>
        <a:p>
          <a:pPr rtl="0"/>
          <a:endParaRPr lang="ru-RU" noProof="1"/>
        </a:p>
      </dgm:t>
    </dgm:pt>
    <dgm:pt modelId="{17C254B4-23F0-4F0F-9A73-7ED0CF144164}" type="sibTrans" cxnId="{78CE04BB-2FAD-432E-92C7-113B9B3078E6}">
      <dgm:prSet phldrT="01" phldr="0"/>
      <dgm:spPr/>
      <dgm:t>
        <a:bodyPr rtlCol="0"/>
        <a:lstStyle/>
        <a:p>
          <a:pPr rtl="0"/>
          <a:r>
            <a:rPr lang="ru-RU" noProof="1" smtClean="0"/>
            <a:t>1</a:t>
          </a:r>
          <a:endParaRPr lang="ru-RU" noProof="1"/>
        </a:p>
      </dgm:t>
    </dgm:pt>
    <dgm:pt modelId="{8705C5AF-84E6-4D7D-944D-14DBACA0B934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 rtlCol="0"/>
        <a:lstStyle/>
        <a:p>
          <a:pPr rtl="0"/>
          <a:r>
            <a:rPr lang="ru-RU" dirty="0" smtClean="0"/>
            <a:t>Создать кнопку справки для неопытного пользователя.</a:t>
          </a:r>
          <a:endParaRPr lang="ru-RU" noProof="1"/>
        </a:p>
      </dgm:t>
    </dgm:pt>
    <dgm:pt modelId="{1B9A8040-357C-4BD7-8E0F-E6DDCEB5E636}" type="parTrans" cxnId="{BCC881B8-8092-4135-93B6-4B7B5E26EEB2}">
      <dgm:prSet/>
      <dgm:spPr/>
      <dgm:t>
        <a:bodyPr rtlCol="0"/>
        <a:lstStyle/>
        <a:p>
          <a:pPr rtl="0"/>
          <a:endParaRPr lang="ru-RU" noProof="1"/>
        </a:p>
      </dgm:t>
    </dgm:pt>
    <dgm:pt modelId="{4940D8B4-FF43-4555-BDAB-5D26DFC87CA0}" type="sibTrans" cxnId="{BCC881B8-8092-4135-93B6-4B7B5E26EEB2}">
      <dgm:prSet phldrT="02" phldr="0"/>
      <dgm:spPr/>
      <dgm:t>
        <a:bodyPr rtlCol="0"/>
        <a:lstStyle/>
        <a:p>
          <a:pPr rtl="0"/>
          <a:r>
            <a:rPr lang="ru-RU" noProof="1" smtClean="0"/>
            <a:t>3</a:t>
          </a:r>
          <a:endParaRPr lang="ru-RU" noProof="1"/>
        </a:p>
      </dgm:t>
    </dgm:pt>
    <dgm:pt modelId="{E7284118-5C77-4E15-91C8-BF173EB06511}">
      <dgm:prSet/>
      <dgm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 rtlCol="0"/>
        <a:lstStyle/>
        <a:p>
          <a:pPr rtl="0"/>
          <a:r>
            <a:rPr lang="ru-RU" dirty="0" smtClean="0"/>
            <a:t>Задать данные автоматически, для возможности сразу от рисовать фрактал, без излишних заполнений форм.</a:t>
          </a:r>
          <a:endParaRPr lang="ru-RU" noProof="1"/>
        </a:p>
      </dgm:t>
    </dgm:pt>
    <dgm:pt modelId="{1242B663-AEF0-46F6-A50A-83C93FFACAAC}" type="parTrans" cxnId="{DE36C8E0-BF50-46C0-B868-8718CD39769F}">
      <dgm:prSet/>
      <dgm:spPr/>
      <dgm:t>
        <a:bodyPr rtlCol="0"/>
        <a:lstStyle/>
        <a:p>
          <a:pPr rtl="0"/>
          <a:endParaRPr lang="ru-RU" noProof="1"/>
        </a:p>
      </dgm:t>
    </dgm:pt>
    <dgm:pt modelId="{F0B76AEB-B896-4ADA-B685-21ED8B9229B6}" type="sibTrans" cxnId="{DE36C8E0-BF50-46C0-B868-8718CD39769F}">
      <dgm:prSet phldrT="03" phldr="0"/>
      <dgm:spPr/>
      <dgm:t>
        <a:bodyPr rtlCol="0"/>
        <a:lstStyle/>
        <a:p>
          <a:pPr rtl="0"/>
          <a:r>
            <a:rPr lang="ru-RU" noProof="1" smtClean="0"/>
            <a:t>4</a:t>
          </a:r>
          <a:endParaRPr lang="ru-RU" noProof="1"/>
        </a:p>
      </dgm:t>
    </dgm:pt>
    <dgm:pt modelId="{C4418B26-B644-48AD-9E4F-3648820C572E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ru-RU"/>
        </a:p>
      </dgm:t>
    </dgm:pt>
    <dgm:pt modelId="{C09B3B30-1096-4606-B700-94FC9CA9E2D4}" type="sibTrans" cxnId="{4F4ECE03-FAF1-4843-957B-98D199CF4AE8}">
      <dgm:prSet phldrT="01" phldr="0"/>
      <dgm:spPr/>
      <dgm:t>
        <a:bodyPr rtlCol="0"/>
        <a:lstStyle/>
        <a:p>
          <a:pPr rtl="0"/>
          <a:r>
            <a:rPr lang="ru-RU" noProof="1" smtClean="0"/>
            <a:t>2</a:t>
          </a:r>
          <a:endParaRPr lang="ru-RU" noProof="1"/>
        </a:p>
      </dgm:t>
    </dgm:pt>
    <dgm:pt modelId="{B74DB2EB-38BB-4029-8CF2-E98255E07077}" type="parTrans" cxnId="{4F4ECE03-FAF1-4843-957B-98D199CF4AE8}">
      <dgm:prSet/>
      <dgm:spPr/>
      <dgm:t>
        <a:bodyPr/>
        <a:lstStyle/>
        <a:p>
          <a:endParaRPr lang="ru-RU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4" custLinFactNeighborX="208"/>
      <dgm:spPr/>
      <dgm:t>
        <a:bodyPr/>
        <a:lstStyle/>
        <a:p>
          <a:endParaRPr lang="ru-RU"/>
        </a:p>
      </dgm:t>
    </dgm:pt>
    <dgm:pt modelId="{4CA525E6-A60E-4EE3-822B-649B62D69C74}" type="pres">
      <dgm:prSet presAssocID="{17C254B4-23F0-4F0F-9A73-7ED0CF144164}" presName="sibTransNodeRect" presStyleLbl="align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D21CF3-A21A-4507-A682-6EBB3F83D8EB}" type="pres">
      <dgm:prSet presAssocID="{A91D5CBA-CD16-4F0F-AC6F-C20A4DC1769D}" presName="nodeRec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C91DD05-83FA-4AC8-9E5D-F4C05EABB0CF}" type="pres">
      <dgm:prSet presAssocID="{17C254B4-23F0-4F0F-9A73-7ED0CF144164}" presName="sibTrans" presStyleCnt="0"/>
      <dgm:spPr/>
    </dgm:pt>
    <dgm:pt modelId="{AB95F9B4-1F2A-47CD-8C00-2617959465B6}" type="pres">
      <dgm:prSet presAssocID="{C4418B26-B644-48AD-9E4F-3648820C572E}" presName="compositeNode" presStyleCnt="0">
        <dgm:presLayoutVars>
          <dgm:bulletEnabled val="1"/>
        </dgm:presLayoutVars>
      </dgm:prSet>
      <dgm:spPr/>
    </dgm:pt>
    <dgm:pt modelId="{75CC5C2B-59EE-4010-B199-722A31E47ABA}" type="pres">
      <dgm:prSet presAssocID="{C4418B26-B644-48AD-9E4F-3648820C572E}" presName="bgRect" presStyleLbl="alignNode1" presStyleIdx="1" presStyleCnt="4" custLinFactNeighborX="208"/>
      <dgm:spPr/>
      <dgm:t>
        <a:bodyPr/>
        <a:lstStyle/>
        <a:p>
          <a:endParaRPr lang="ru-RU"/>
        </a:p>
      </dgm:t>
    </dgm:pt>
    <dgm:pt modelId="{08FC5C94-BE4C-4FCD-ABEF-DCFBE59BC733}" type="pres">
      <dgm:prSet presAssocID="{C09B3B30-1096-4606-B700-94FC9CA9E2D4}" presName="sibTransNodeRect" presStyleLbl="align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122154-555D-4D83-908C-5DADD8846C1E}" type="pres">
      <dgm:prSet presAssocID="{C4418B26-B644-48AD-9E4F-3648820C572E}" presName="nodeRec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A15640-220F-45E2-9830-A992B8144579}" type="pres">
      <dgm:prSet presAssocID="{C09B3B30-1096-4606-B700-94FC9CA9E2D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2" presStyleCnt="4"/>
      <dgm:spPr/>
      <dgm:t>
        <a:bodyPr/>
        <a:lstStyle/>
        <a:p>
          <a:endParaRPr lang="ru-RU"/>
        </a:p>
      </dgm:t>
    </dgm:pt>
    <dgm:pt modelId="{AFD12E84-10DC-4593-AB5C-E2F5BC0ADB90}" type="pres">
      <dgm:prSet presAssocID="{4940D8B4-FF43-4555-BDAB-5D26DFC87CA0}" presName="sibTransNodeRect" presStyleLbl="align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F9AB75-DC95-4085-825E-1BE7BDDF5C95}" type="pres">
      <dgm:prSet presAssocID="{8705C5AF-84E6-4D7D-944D-14DBACA0B934}" presName="nodeRec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3" presStyleCnt="4"/>
      <dgm:spPr/>
      <dgm:t>
        <a:bodyPr/>
        <a:lstStyle/>
        <a:p>
          <a:endParaRPr lang="ru-RU"/>
        </a:p>
      </dgm:t>
    </dgm:pt>
    <dgm:pt modelId="{0E262C3A-6CD6-4DB5-9154-1640DF956351}" type="pres">
      <dgm:prSet presAssocID="{F0B76AEB-B896-4ADA-B685-21ED8B9229B6}" presName="sibTransNodeRect" presStyleLbl="align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F53B1D-3067-425E-BDE6-1A4B517E8829}" type="pres">
      <dgm:prSet presAssocID="{E7284118-5C77-4E15-91C8-BF173EB06511}" presName="nodeRec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4F4ECE03-FAF1-4843-957B-98D199CF4AE8}" srcId="{7D0B4717-30FE-431C-8B74-CDB351FBB818}" destId="{C4418B26-B644-48AD-9E4F-3648820C572E}" srcOrd="1" destOrd="0" parTransId="{B74DB2EB-38BB-4029-8CF2-E98255E07077}" sibTransId="{C09B3B30-1096-4606-B700-94FC9CA9E2D4}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AC376805-8CED-4B03-9EC0-522F99A8D102}" type="presOf" srcId="{C09B3B30-1096-4606-B700-94FC9CA9E2D4}" destId="{08FC5C94-BE4C-4FCD-ABEF-DCFBE59BC733}" srcOrd="0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DE36C8E0-BF50-46C0-B868-8718CD39769F}" srcId="{7D0B4717-30FE-431C-8B74-CDB351FBB818}" destId="{E7284118-5C77-4E15-91C8-BF173EB06511}" srcOrd="3" destOrd="0" parTransId="{1242B663-AEF0-46F6-A50A-83C93FFACAAC}" sibTransId="{F0B76AEB-B896-4ADA-B685-21ED8B9229B6}"/>
    <dgm:cxn modelId="{E177C7A4-4B31-446F-A66D-7621D4D8DE86}" type="presOf" srcId="{C4418B26-B644-48AD-9E4F-3648820C572E}" destId="{C2122154-555D-4D83-908C-5DADD8846C1E}" srcOrd="1" destOrd="0" presId="urn:microsoft.com/office/officeart/2016/7/layout/LinearBlockProcessNumbered"/>
    <dgm:cxn modelId="{BA4DAB61-923B-4039-8862-B8E2FE4A90C4}" type="presOf" srcId="{C4418B26-B644-48AD-9E4F-3648820C572E}" destId="{75CC5C2B-59EE-4010-B199-722A31E47ABA}" srcOrd="0" destOrd="0" presId="urn:microsoft.com/office/officeart/2016/7/layout/LinearBlockProcessNumbered"/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BCC881B8-8092-4135-93B6-4B7B5E26EEB2}" srcId="{7D0B4717-30FE-431C-8B74-CDB351FBB818}" destId="{8705C5AF-84E6-4D7D-944D-14DBACA0B934}" srcOrd="2" destOrd="0" parTransId="{1B9A8040-357C-4BD7-8E0F-E6DDCEB5E636}" sibTransId="{4940D8B4-FF43-4555-BDAB-5D26DFC87CA0}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8793BB2F-0F13-407B-A82D-49A38D74B0F4}" type="presParOf" srcId="{8C55678F-E125-4EAC-A967-C1ADD71BD113}" destId="{AB95F9B4-1F2A-47CD-8C00-2617959465B6}" srcOrd="2" destOrd="0" presId="urn:microsoft.com/office/officeart/2016/7/layout/LinearBlockProcessNumbered"/>
    <dgm:cxn modelId="{8392EF6B-D6B8-4696-91EC-2FB760590999}" type="presParOf" srcId="{AB95F9B4-1F2A-47CD-8C00-2617959465B6}" destId="{75CC5C2B-59EE-4010-B199-722A31E47ABA}" srcOrd="0" destOrd="0" presId="urn:microsoft.com/office/officeart/2016/7/layout/LinearBlockProcessNumbered"/>
    <dgm:cxn modelId="{3DB284B4-5649-49D7-A0D2-4997EC58935B}" type="presParOf" srcId="{AB95F9B4-1F2A-47CD-8C00-2617959465B6}" destId="{08FC5C94-BE4C-4FCD-ABEF-DCFBE59BC733}" srcOrd="1" destOrd="0" presId="urn:microsoft.com/office/officeart/2016/7/layout/LinearBlockProcessNumbered"/>
    <dgm:cxn modelId="{8D5AC13F-D32D-4C1C-B26B-9921AEE5F61C}" type="presParOf" srcId="{AB95F9B4-1F2A-47CD-8C00-2617959465B6}" destId="{C2122154-555D-4D83-908C-5DADD8846C1E}" srcOrd="2" destOrd="0" presId="urn:microsoft.com/office/officeart/2016/7/layout/LinearBlockProcessNumbered"/>
    <dgm:cxn modelId="{326DFC4E-B06A-475A-923F-1A3B471AD238}" type="presParOf" srcId="{8C55678F-E125-4EAC-A967-C1ADD71BD113}" destId="{63A15640-220F-45E2-9830-A992B8144579}" srcOrd="3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4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5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6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4DADC-8108-41A1-B08D-6B756B11D19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6E2A278A-FE4E-496C-9F16-1DD34DB811F7}">
      <dgm:prSet phldrT="[Текст]"/>
      <dgm:spPr/>
      <dgm:t>
        <a:bodyPr/>
        <a:lstStyle/>
        <a:p>
          <a:r>
            <a:rPr lang="ru-RU" dirty="0" smtClean="0"/>
            <a:t>интерфейс</a:t>
          </a:r>
          <a:endParaRPr lang="ru-RU" dirty="0"/>
        </a:p>
      </dgm:t>
    </dgm:pt>
    <dgm:pt modelId="{B3506AB8-3CE7-4D83-919F-3CFD1DFBAE55}" type="parTrans" cxnId="{5027BFC9-5A0C-4FA9-AE91-5299E79A64E0}">
      <dgm:prSet/>
      <dgm:spPr/>
      <dgm:t>
        <a:bodyPr/>
        <a:lstStyle/>
        <a:p>
          <a:endParaRPr lang="ru-RU"/>
        </a:p>
      </dgm:t>
    </dgm:pt>
    <dgm:pt modelId="{7E9AF1DF-3565-4948-8E18-232639193790}" type="sibTrans" cxnId="{5027BFC9-5A0C-4FA9-AE91-5299E79A64E0}">
      <dgm:prSet/>
      <dgm:spPr/>
      <dgm:t>
        <a:bodyPr/>
        <a:lstStyle/>
        <a:p>
          <a:endParaRPr lang="ru-RU"/>
        </a:p>
      </dgm:t>
    </dgm:pt>
    <dgm:pt modelId="{C145B4D3-FC14-4006-9C0A-B674A143703B}">
      <dgm:prSet phldrT="[Текст]"/>
      <dgm:spPr/>
      <dgm:t>
        <a:bodyPr/>
        <a:lstStyle/>
        <a:p>
          <a:r>
            <a:rPr lang="ru-RU" dirty="0" smtClean="0"/>
            <a:t>Теоретическая справка</a:t>
          </a:r>
          <a:endParaRPr lang="ru-RU" dirty="0"/>
        </a:p>
      </dgm:t>
    </dgm:pt>
    <dgm:pt modelId="{0588F134-34D6-4754-A1F1-22D9E04B03B9}" type="parTrans" cxnId="{667A1B28-4527-4E12-959F-1E2BAFC07871}">
      <dgm:prSet/>
      <dgm:spPr/>
      <dgm:t>
        <a:bodyPr/>
        <a:lstStyle/>
        <a:p>
          <a:endParaRPr lang="ru-RU"/>
        </a:p>
      </dgm:t>
    </dgm:pt>
    <dgm:pt modelId="{E1A6164C-8D8D-4378-8D04-020F14ACDB6C}" type="sibTrans" cxnId="{667A1B28-4527-4E12-959F-1E2BAFC07871}">
      <dgm:prSet/>
      <dgm:spPr/>
      <dgm:t>
        <a:bodyPr/>
        <a:lstStyle/>
        <a:p>
          <a:endParaRPr lang="ru-RU"/>
        </a:p>
      </dgm:t>
    </dgm:pt>
    <dgm:pt modelId="{3AC04B82-0E06-4B51-89FF-E6C2CB5BEC44}">
      <dgm:prSet phldrT="[Текст]"/>
      <dgm:spPr/>
      <dgm:t>
        <a:bodyPr/>
        <a:lstStyle/>
        <a:p>
          <a:r>
            <a:rPr lang="ru-RU" dirty="0" smtClean="0"/>
            <a:t>настройки</a:t>
          </a:r>
          <a:endParaRPr lang="ru-RU" dirty="0"/>
        </a:p>
      </dgm:t>
    </dgm:pt>
    <dgm:pt modelId="{5EE8867E-BE41-4D54-B84B-58DA599CADC2}" type="parTrans" cxnId="{154A6DCE-E6A6-4821-9ABE-B2F004D909F0}">
      <dgm:prSet/>
      <dgm:spPr/>
      <dgm:t>
        <a:bodyPr/>
        <a:lstStyle/>
        <a:p>
          <a:endParaRPr lang="ru-RU"/>
        </a:p>
      </dgm:t>
    </dgm:pt>
    <dgm:pt modelId="{2796C1AB-84B7-4F05-8FDB-A2AD2A7282A8}" type="sibTrans" cxnId="{154A6DCE-E6A6-4821-9ABE-B2F004D909F0}">
      <dgm:prSet/>
      <dgm:spPr/>
      <dgm:t>
        <a:bodyPr/>
        <a:lstStyle/>
        <a:p>
          <a:endParaRPr lang="ru-RU"/>
        </a:p>
      </dgm:t>
    </dgm:pt>
    <dgm:pt modelId="{06A4EB40-FCE9-49D5-AE88-BC6BE30E9569}" type="pres">
      <dgm:prSet presAssocID="{3F34DADC-8108-41A1-B08D-6B756B11D190}" presName="Name0" presStyleCnt="0">
        <dgm:presLayoutVars>
          <dgm:dir/>
          <dgm:resizeHandles val="exact"/>
        </dgm:presLayoutVars>
      </dgm:prSet>
      <dgm:spPr/>
    </dgm:pt>
    <dgm:pt modelId="{016FB9F6-8F4C-4501-A76C-2BC9EA2C7D6E}" type="pres">
      <dgm:prSet presAssocID="{6E2A278A-FE4E-496C-9F16-1DD34DB811F7}" presName="compNode" presStyleCnt="0"/>
      <dgm:spPr/>
    </dgm:pt>
    <dgm:pt modelId="{60B2047B-7C4E-42DA-AF5D-659A8843FF7F}" type="pres">
      <dgm:prSet presAssocID="{6E2A278A-FE4E-496C-9F16-1DD34DB811F7}" presName="pictRect" presStyleLbl="node1" presStyleIdx="0" presStyleCnt="3" custScaleX="103035" custScaleY="9695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03612C-973D-46B8-9C60-DB7552B70183}" type="pres">
      <dgm:prSet presAssocID="{6E2A278A-FE4E-496C-9F16-1DD34DB811F7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6D931F-084B-4D95-A0C8-B14B8EFABD69}" type="pres">
      <dgm:prSet presAssocID="{7E9AF1DF-3565-4948-8E18-23263919379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4001C3FF-7CFD-4C27-8387-2C63456ED94E}" type="pres">
      <dgm:prSet presAssocID="{C145B4D3-FC14-4006-9C0A-B674A143703B}" presName="compNode" presStyleCnt="0"/>
      <dgm:spPr/>
    </dgm:pt>
    <dgm:pt modelId="{4E9CDD34-70E2-4A03-AB83-5E37DFE609CA}" type="pres">
      <dgm:prSet presAssocID="{C145B4D3-FC14-4006-9C0A-B674A143703B}" presName="pict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587DAB1-7B4E-4BE3-A767-7D20E4195549}" type="pres">
      <dgm:prSet presAssocID="{C145B4D3-FC14-4006-9C0A-B674A143703B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6B5B11-B0F2-456D-8E6B-7230D05A5CD9}" type="pres">
      <dgm:prSet presAssocID="{E1A6164C-8D8D-4378-8D04-020F14ACDB6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03ABBF1-0B1E-40C0-8621-7D731261CB4A}" type="pres">
      <dgm:prSet presAssocID="{3AC04B82-0E06-4B51-89FF-E6C2CB5BEC44}" presName="compNode" presStyleCnt="0"/>
      <dgm:spPr/>
    </dgm:pt>
    <dgm:pt modelId="{32E33383-37C8-48D3-A378-94CC7B96BAAC}" type="pres">
      <dgm:prSet presAssocID="{3AC04B82-0E06-4B51-89FF-E6C2CB5BEC44}" presName="pict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F0FB945-50D9-4417-BFBD-7AF5E11E6F5B}" type="pres">
      <dgm:prSet presAssocID="{3AC04B82-0E06-4B51-89FF-E6C2CB5BEC44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7A1B28-4527-4E12-959F-1E2BAFC07871}" srcId="{3F34DADC-8108-41A1-B08D-6B756B11D190}" destId="{C145B4D3-FC14-4006-9C0A-B674A143703B}" srcOrd="1" destOrd="0" parTransId="{0588F134-34D6-4754-A1F1-22D9E04B03B9}" sibTransId="{E1A6164C-8D8D-4378-8D04-020F14ACDB6C}"/>
    <dgm:cxn modelId="{35949D1B-5738-4259-BB9F-CD3E9E5D77FE}" type="presOf" srcId="{6E2A278A-FE4E-496C-9F16-1DD34DB811F7}" destId="{AD03612C-973D-46B8-9C60-DB7552B70183}" srcOrd="0" destOrd="0" presId="urn:microsoft.com/office/officeart/2005/8/layout/pList1"/>
    <dgm:cxn modelId="{70EEB922-015F-46B5-8149-69538D215372}" type="presOf" srcId="{3F34DADC-8108-41A1-B08D-6B756B11D190}" destId="{06A4EB40-FCE9-49D5-AE88-BC6BE30E9569}" srcOrd="0" destOrd="0" presId="urn:microsoft.com/office/officeart/2005/8/layout/pList1"/>
    <dgm:cxn modelId="{5027BFC9-5A0C-4FA9-AE91-5299E79A64E0}" srcId="{3F34DADC-8108-41A1-B08D-6B756B11D190}" destId="{6E2A278A-FE4E-496C-9F16-1DD34DB811F7}" srcOrd="0" destOrd="0" parTransId="{B3506AB8-3CE7-4D83-919F-3CFD1DFBAE55}" sibTransId="{7E9AF1DF-3565-4948-8E18-232639193790}"/>
    <dgm:cxn modelId="{66C70E4E-569D-46E0-98A4-F758CEEC0136}" type="presOf" srcId="{C145B4D3-FC14-4006-9C0A-B674A143703B}" destId="{5587DAB1-7B4E-4BE3-A767-7D20E4195549}" srcOrd="0" destOrd="0" presId="urn:microsoft.com/office/officeart/2005/8/layout/pList1"/>
    <dgm:cxn modelId="{154A6DCE-E6A6-4821-9ABE-B2F004D909F0}" srcId="{3F34DADC-8108-41A1-B08D-6B756B11D190}" destId="{3AC04B82-0E06-4B51-89FF-E6C2CB5BEC44}" srcOrd="2" destOrd="0" parTransId="{5EE8867E-BE41-4D54-B84B-58DA599CADC2}" sibTransId="{2796C1AB-84B7-4F05-8FDB-A2AD2A7282A8}"/>
    <dgm:cxn modelId="{457EFC9B-3551-4D6E-A39A-39D545FAF112}" type="presOf" srcId="{3AC04B82-0E06-4B51-89FF-E6C2CB5BEC44}" destId="{3F0FB945-50D9-4417-BFBD-7AF5E11E6F5B}" srcOrd="0" destOrd="0" presId="urn:microsoft.com/office/officeart/2005/8/layout/pList1"/>
    <dgm:cxn modelId="{D676ACF6-37D2-4CF2-A2F8-D518C84E841A}" type="presOf" srcId="{E1A6164C-8D8D-4378-8D04-020F14ACDB6C}" destId="{016B5B11-B0F2-456D-8E6B-7230D05A5CD9}" srcOrd="0" destOrd="0" presId="urn:microsoft.com/office/officeart/2005/8/layout/pList1"/>
    <dgm:cxn modelId="{BDBD6F48-6635-48EF-B0A9-DBCD05A4CFD2}" type="presOf" srcId="{7E9AF1DF-3565-4948-8E18-232639193790}" destId="{3A6D931F-084B-4D95-A0C8-B14B8EFABD69}" srcOrd="0" destOrd="0" presId="urn:microsoft.com/office/officeart/2005/8/layout/pList1"/>
    <dgm:cxn modelId="{C4E40418-58D5-45DA-A33E-CC8DB5F5C25F}" type="presParOf" srcId="{06A4EB40-FCE9-49D5-AE88-BC6BE30E9569}" destId="{016FB9F6-8F4C-4501-A76C-2BC9EA2C7D6E}" srcOrd="0" destOrd="0" presId="urn:microsoft.com/office/officeart/2005/8/layout/pList1"/>
    <dgm:cxn modelId="{C59E6EF1-5609-4708-BFC4-A6DE5E3CF44C}" type="presParOf" srcId="{016FB9F6-8F4C-4501-A76C-2BC9EA2C7D6E}" destId="{60B2047B-7C4E-42DA-AF5D-659A8843FF7F}" srcOrd="0" destOrd="0" presId="urn:microsoft.com/office/officeart/2005/8/layout/pList1"/>
    <dgm:cxn modelId="{AB4682ED-3E65-4746-95E3-8D37A94CD7DD}" type="presParOf" srcId="{016FB9F6-8F4C-4501-A76C-2BC9EA2C7D6E}" destId="{AD03612C-973D-46B8-9C60-DB7552B70183}" srcOrd="1" destOrd="0" presId="urn:microsoft.com/office/officeart/2005/8/layout/pList1"/>
    <dgm:cxn modelId="{A532E6F9-334D-419E-B955-52D4D433BBBC}" type="presParOf" srcId="{06A4EB40-FCE9-49D5-AE88-BC6BE30E9569}" destId="{3A6D931F-084B-4D95-A0C8-B14B8EFABD69}" srcOrd="1" destOrd="0" presId="urn:microsoft.com/office/officeart/2005/8/layout/pList1"/>
    <dgm:cxn modelId="{24716F37-2D19-4627-808E-FBFD1A1F6F69}" type="presParOf" srcId="{06A4EB40-FCE9-49D5-AE88-BC6BE30E9569}" destId="{4001C3FF-7CFD-4C27-8387-2C63456ED94E}" srcOrd="2" destOrd="0" presId="urn:microsoft.com/office/officeart/2005/8/layout/pList1"/>
    <dgm:cxn modelId="{E562DD7D-2BED-4A16-813C-81D810E74462}" type="presParOf" srcId="{4001C3FF-7CFD-4C27-8387-2C63456ED94E}" destId="{4E9CDD34-70E2-4A03-AB83-5E37DFE609CA}" srcOrd="0" destOrd="0" presId="urn:microsoft.com/office/officeart/2005/8/layout/pList1"/>
    <dgm:cxn modelId="{1DDCAFCB-6EB8-48D8-B365-22FACEE0778C}" type="presParOf" srcId="{4001C3FF-7CFD-4C27-8387-2C63456ED94E}" destId="{5587DAB1-7B4E-4BE3-A767-7D20E4195549}" srcOrd="1" destOrd="0" presId="urn:microsoft.com/office/officeart/2005/8/layout/pList1"/>
    <dgm:cxn modelId="{2EEACF99-1999-4E95-8BCC-EAA731BE0CBA}" type="presParOf" srcId="{06A4EB40-FCE9-49D5-AE88-BC6BE30E9569}" destId="{016B5B11-B0F2-456D-8E6B-7230D05A5CD9}" srcOrd="3" destOrd="0" presId="urn:microsoft.com/office/officeart/2005/8/layout/pList1"/>
    <dgm:cxn modelId="{908FFD2B-A257-430F-B8BC-8BDA50CC2987}" type="presParOf" srcId="{06A4EB40-FCE9-49D5-AE88-BC6BE30E9569}" destId="{803ABBF1-0B1E-40C0-8621-7D731261CB4A}" srcOrd="4" destOrd="0" presId="urn:microsoft.com/office/officeart/2005/8/layout/pList1"/>
    <dgm:cxn modelId="{BB2CEB6F-F29B-4C30-887C-9F782282D9E4}" type="presParOf" srcId="{803ABBF1-0B1E-40C0-8621-7D731261CB4A}" destId="{32E33383-37C8-48D3-A378-94CC7B96BAAC}" srcOrd="0" destOrd="0" presId="urn:microsoft.com/office/officeart/2005/8/layout/pList1"/>
    <dgm:cxn modelId="{C25D1F35-102F-491E-A1BA-72F6C990937C}" type="presParOf" srcId="{803ABBF1-0B1E-40C0-8621-7D731261CB4A}" destId="{3F0FB945-50D9-4417-BFBD-7AF5E11E6F5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CACD-A035-4A21-8B0D-8E07BD7A4918}">
      <dsp:nvSpPr>
        <dsp:cNvPr id="0" name=""/>
        <dsp:cNvSpPr/>
      </dsp:nvSpPr>
      <dsp:spPr>
        <a:xfrm>
          <a:off x="5061" y="190752"/>
          <a:ext cx="2340419" cy="2808503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0" rIns="231181" bIns="330200" numCol="1" spcCol="1270" rtlCol="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Создать раздел для каждого фрактала, в котором будет реализованы окна для ввода данных, изменение цвета пера.</a:t>
          </a:r>
          <a:endParaRPr lang="ru-RU" sz="1300" kern="1200" noProof="1"/>
        </a:p>
      </dsp:txBody>
      <dsp:txXfrm>
        <a:off x="5061" y="1314154"/>
        <a:ext cx="2340419" cy="1685102"/>
      </dsp:txXfrm>
    </dsp:sp>
    <dsp:sp modelId="{4CA525E6-A60E-4EE3-822B-649B62D69C74}">
      <dsp:nvSpPr>
        <dsp:cNvPr id="0" name=""/>
        <dsp:cNvSpPr/>
      </dsp:nvSpPr>
      <dsp:spPr>
        <a:xfrm>
          <a:off x="193" y="190752"/>
          <a:ext cx="2340419" cy="1123401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165100" rIns="231181" bIns="165100" numCol="1" spcCol="1270" rtlCol="0" anchor="ctr" anchorCtr="0">
          <a:noAutofit/>
        </a:bodyPr>
        <a:lstStyle/>
        <a:p>
          <a:pPr lvl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600" kern="1200" noProof="1" smtClean="0"/>
            <a:t>1</a:t>
          </a:r>
          <a:endParaRPr lang="ru-RU" sz="5600" kern="1200" noProof="1"/>
        </a:p>
      </dsp:txBody>
      <dsp:txXfrm>
        <a:off x="193" y="190752"/>
        <a:ext cx="2340419" cy="1123401"/>
      </dsp:txXfrm>
    </dsp:sp>
    <dsp:sp modelId="{75CC5C2B-59EE-4010-B199-722A31E47ABA}">
      <dsp:nvSpPr>
        <dsp:cNvPr id="0" name=""/>
        <dsp:cNvSpPr/>
      </dsp:nvSpPr>
      <dsp:spPr>
        <a:xfrm>
          <a:off x="2532715" y="190752"/>
          <a:ext cx="2340419" cy="2808503"/>
        </a:xfrm>
        <a:prstGeom prst="rect">
          <a:avLst/>
        </a:prstGeom>
        <a:solidFill>
          <a:schemeClr val="tx2">
            <a:lumMod val="50000"/>
          </a:schemeClr>
        </a:solidFill>
        <a:ln w="9525" cap="rnd" cmpd="sng" algn="ctr">
          <a:solidFill>
            <a:schemeClr val="tx2">
              <a:lumMod val="5000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0" rIns="231181" bIns="33020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2532715" y="1314154"/>
        <a:ext cx="2340419" cy="1685102"/>
      </dsp:txXfrm>
    </dsp:sp>
    <dsp:sp modelId="{08FC5C94-BE4C-4FCD-ABEF-DCFBE59BC733}">
      <dsp:nvSpPr>
        <dsp:cNvPr id="0" name=""/>
        <dsp:cNvSpPr/>
      </dsp:nvSpPr>
      <dsp:spPr>
        <a:xfrm>
          <a:off x="2527847" y="190752"/>
          <a:ext cx="2340419" cy="1123401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165100" rIns="231181" bIns="165100" numCol="1" spcCol="1270" rtlCol="0" anchor="ctr" anchorCtr="0">
          <a:noAutofit/>
        </a:bodyPr>
        <a:lstStyle/>
        <a:p>
          <a:pPr lvl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600" kern="1200" noProof="1" smtClean="0"/>
            <a:t>2</a:t>
          </a:r>
          <a:endParaRPr lang="ru-RU" sz="5600" kern="1200" noProof="1"/>
        </a:p>
      </dsp:txBody>
      <dsp:txXfrm>
        <a:off x="2527847" y="190752"/>
        <a:ext cx="2340419" cy="1123401"/>
      </dsp:txXfrm>
    </dsp:sp>
    <dsp:sp modelId="{0A8F0032-7B7F-45B5-A6DA-789AED1BDACD}">
      <dsp:nvSpPr>
        <dsp:cNvPr id="0" name=""/>
        <dsp:cNvSpPr/>
      </dsp:nvSpPr>
      <dsp:spPr>
        <a:xfrm>
          <a:off x="5055500" y="190752"/>
          <a:ext cx="2340419" cy="2808503"/>
        </a:xfrm>
        <a:prstGeom prst="rect">
          <a:avLst/>
        </a:prstGeom>
        <a:solidFill>
          <a:schemeClr val="accent1">
            <a:lumMod val="75000"/>
          </a:schemeClr>
        </a:solidFill>
        <a:ln w="9525" cap="rnd" cmpd="sng" algn="ctr">
          <a:solidFill>
            <a:schemeClr val="accent1">
              <a:lumMod val="7500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0" rIns="231181" bIns="330200" numCol="1" spcCol="1270" rtlCol="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Создать кнопку справки для неопытного пользователя.</a:t>
          </a:r>
          <a:endParaRPr lang="ru-RU" sz="1300" kern="1200" noProof="1"/>
        </a:p>
      </dsp:txBody>
      <dsp:txXfrm>
        <a:off x="5055500" y="1314154"/>
        <a:ext cx="2340419" cy="1685102"/>
      </dsp:txXfrm>
    </dsp:sp>
    <dsp:sp modelId="{AFD12E84-10DC-4593-AB5C-E2F5BC0ADB90}">
      <dsp:nvSpPr>
        <dsp:cNvPr id="0" name=""/>
        <dsp:cNvSpPr/>
      </dsp:nvSpPr>
      <dsp:spPr>
        <a:xfrm>
          <a:off x="5055500" y="190752"/>
          <a:ext cx="2340419" cy="1123401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165100" rIns="231181" bIns="165100" numCol="1" spcCol="1270" rtlCol="0" anchor="ctr" anchorCtr="0">
          <a:noAutofit/>
        </a:bodyPr>
        <a:lstStyle/>
        <a:p>
          <a:pPr lvl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600" kern="1200" noProof="1" smtClean="0"/>
            <a:t>3</a:t>
          </a:r>
          <a:endParaRPr lang="ru-RU" sz="5600" kern="1200" noProof="1"/>
        </a:p>
      </dsp:txBody>
      <dsp:txXfrm>
        <a:off x="5055500" y="190752"/>
        <a:ext cx="2340419" cy="1123401"/>
      </dsp:txXfrm>
    </dsp:sp>
    <dsp:sp modelId="{40B8BB6A-062D-4836-86BA-89976CDB5300}">
      <dsp:nvSpPr>
        <dsp:cNvPr id="0" name=""/>
        <dsp:cNvSpPr/>
      </dsp:nvSpPr>
      <dsp:spPr>
        <a:xfrm>
          <a:off x="7583153" y="190752"/>
          <a:ext cx="2340419" cy="2808503"/>
        </a:xfrm>
        <a:prstGeom prst="rect">
          <a:avLst/>
        </a:prstGeom>
        <a:solidFill>
          <a:schemeClr val="accent1">
            <a:lumMod val="50000"/>
          </a:schemeClr>
        </a:solidFill>
        <a:ln w="9525" cap="rnd" cmpd="sng" algn="ctr">
          <a:solidFill>
            <a:schemeClr val="accent1">
              <a:lumMod val="5000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0" rIns="231181" bIns="330200" numCol="1" spcCol="1270" rtlCol="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Задать данные автоматически, для возможности сразу от рисовать фрактал, без излишних заполнений форм.</a:t>
          </a:r>
          <a:endParaRPr lang="ru-RU" sz="1300" kern="1200" noProof="1"/>
        </a:p>
      </dsp:txBody>
      <dsp:txXfrm>
        <a:off x="7583153" y="1314154"/>
        <a:ext cx="2340419" cy="1685102"/>
      </dsp:txXfrm>
    </dsp:sp>
    <dsp:sp modelId="{0E262C3A-6CD6-4DB5-9154-1640DF956351}">
      <dsp:nvSpPr>
        <dsp:cNvPr id="0" name=""/>
        <dsp:cNvSpPr/>
      </dsp:nvSpPr>
      <dsp:spPr>
        <a:xfrm>
          <a:off x="7583153" y="190752"/>
          <a:ext cx="2340419" cy="1123401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181" tIns="165100" rIns="231181" bIns="165100" numCol="1" spcCol="1270" rtlCol="0" anchor="ctr" anchorCtr="0">
          <a:noAutofit/>
        </a:bodyPr>
        <a:lstStyle/>
        <a:p>
          <a:pPr lvl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600" kern="1200" noProof="1" smtClean="0"/>
            <a:t>4</a:t>
          </a:r>
          <a:endParaRPr lang="ru-RU" sz="5600" kern="1200" noProof="1"/>
        </a:p>
      </dsp:txBody>
      <dsp:txXfrm>
        <a:off x="7583153" y="190752"/>
        <a:ext cx="2340419" cy="1123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047B-7C4E-42DA-AF5D-659A8843FF7F}">
      <dsp:nvSpPr>
        <dsp:cNvPr id="0" name=""/>
        <dsp:cNvSpPr/>
      </dsp:nvSpPr>
      <dsp:spPr>
        <a:xfrm>
          <a:off x="2088" y="307684"/>
          <a:ext cx="3564736" cy="231121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3612C-973D-46B8-9C60-DB7552B70183}">
      <dsp:nvSpPr>
        <dsp:cNvPr id="0" name=""/>
        <dsp:cNvSpPr/>
      </dsp:nvSpPr>
      <dsp:spPr>
        <a:xfrm>
          <a:off x="54589" y="2655172"/>
          <a:ext cx="3459734" cy="128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интерфейс</a:t>
          </a:r>
          <a:endParaRPr lang="ru-RU" sz="3100" kern="1200" dirty="0"/>
        </a:p>
      </dsp:txBody>
      <dsp:txXfrm>
        <a:off x="54589" y="2655172"/>
        <a:ext cx="3459734" cy="1283561"/>
      </dsp:txXfrm>
    </dsp:sp>
    <dsp:sp modelId="{4E9CDD34-70E2-4A03-AB83-5E37DFE609CA}">
      <dsp:nvSpPr>
        <dsp:cNvPr id="0" name=""/>
        <dsp:cNvSpPr/>
      </dsp:nvSpPr>
      <dsp:spPr>
        <a:xfrm>
          <a:off x="3912943" y="289550"/>
          <a:ext cx="3459734" cy="238375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7DAB1-7B4E-4BE3-A767-7D20E4195549}">
      <dsp:nvSpPr>
        <dsp:cNvPr id="0" name=""/>
        <dsp:cNvSpPr/>
      </dsp:nvSpPr>
      <dsp:spPr>
        <a:xfrm>
          <a:off x="3912943" y="2673307"/>
          <a:ext cx="3459734" cy="128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Теоретическая справка</a:t>
          </a:r>
          <a:endParaRPr lang="ru-RU" sz="3100" kern="1200" dirty="0"/>
        </a:p>
      </dsp:txBody>
      <dsp:txXfrm>
        <a:off x="3912943" y="2673307"/>
        <a:ext cx="3459734" cy="1283561"/>
      </dsp:txXfrm>
    </dsp:sp>
    <dsp:sp modelId="{32E33383-37C8-48D3-A378-94CC7B96BAAC}">
      <dsp:nvSpPr>
        <dsp:cNvPr id="0" name=""/>
        <dsp:cNvSpPr/>
      </dsp:nvSpPr>
      <dsp:spPr>
        <a:xfrm>
          <a:off x="7718796" y="289550"/>
          <a:ext cx="3459734" cy="238375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FB945-50D9-4417-BFBD-7AF5E11E6F5B}">
      <dsp:nvSpPr>
        <dsp:cNvPr id="0" name=""/>
        <dsp:cNvSpPr/>
      </dsp:nvSpPr>
      <dsp:spPr>
        <a:xfrm>
          <a:off x="7718796" y="2673307"/>
          <a:ext cx="3459734" cy="128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настройки</a:t>
          </a:r>
          <a:endParaRPr lang="ru-RU" sz="3100" kern="1200" dirty="0"/>
        </a:p>
      </dsp:txBody>
      <dsp:txXfrm>
        <a:off x="7718796" y="2673307"/>
        <a:ext cx="3459734" cy="128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Нумерованный линейный блочный процесс"/>
  <dgm:desc val="Используется для отображения хода выполнения задач, временной шкалы, последовательных этапов задачи, процесса или рабочего процесса, а также для выделения движения или направления. Для отображения этапов процесса были добавлены автоматические числа. Текст уровней 1 и 2 отображается в прямоугольнике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Нумерованный линейный блочный процесс"/>
  <dgm:desc val="Используется для отображения хода выполнения задач, временной шкалы, последовательных этапов задачи, процесса или рабочего процесса, а также для выделения движения или направления. Для отображения этапов процесса были добавлены автоматические числа. Текст уровней 1 и 2 отображается в прямоугольнике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Нумерованный линейный блочный процесс"/>
  <dgm:desc val="Используется для отображения хода выполнения задач, временной шкалы, последовательных этапов задачи, процесса или рабочего процесса, а также для выделения движения или направления. Для отображения этапов процесса были добавлены автоматические числа. Текст уровней 1 и 2 отображается в прямоугольнике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0BC6D0-5E81-4D18-A605-E0C2C648C1E3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9456E-454C-482B-A98A-2D909552B435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3457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6262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67797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0788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7037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183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44725-BC75-4A57-A50D-69C7E28D9A4C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562FE-7FCE-4807-8336-D4E6B864DF9B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D3474-069E-408D-9BAC-4FA4D38A7E63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848ED7-FD8F-42F0-ACA5-0070DE3ADC19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2664C3-98EF-4FFF-81E6-BA56D754161C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1A8C0-CA3A-4D39-B0BE-043640E7D2F1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51BCC0-632C-4526-AB00-78EDCC659912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03C09-1A14-4C4F-8687-68136B348DC6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74FD95-0BFE-47F9-B79A-EC3C79199141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4E85C-EAD0-4D87-BE2D-C08108379D26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CA0D6C-17E3-4139-9FCC-693BCB2220E1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82CB6-A2B3-425D-AF4B-85590A16F34C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DEDF2E-5962-441F-B8F9-EEC3DE97DE69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C39DBD-C6F3-4FDD-ABD5-CA712DC14711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C3378-F829-447D-A244-D48E87452932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386C1E-45BC-4437-BABA-DD78444822FF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D1489A03-6D4A-4AA6-AEEB-61F46139BC97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4C447BE-FBDF-4C75-BFD8-D60A644CE5DC}" type="datetime1">
              <a:rPr lang="ru-RU" noProof="1" smtClean="0"/>
              <a:t>21.05.2021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slide" Target="slide10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slide" Target="slide9.xml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5.xml"/><Relationship Id="rId5" Type="http://schemas.openxmlformats.org/officeDocument/2006/relationships/diagramLayout" Target="../diagrams/layout1.xml"/><Relationship Id="rId15" Type="http://schemas.openxmlformats.org/officeDocument/2006/relationships/slide" Target="slide12.xml"/><Relationship Id="rId10" Type="http://schemas.openxmlformats.org/officeDocument/2006/relationships/slide" Target="slide4.xml"/><Relationship Id="rId4" Type="http://schemas.openxmlformats.org/officeDocument/2006/relationships/diagramData" Target="../diagrams/data1.xml"/><Relationship Id="rId9" Type="http://schemas.openxmlformats.org/officeDocument/2006/relationships/slide" Target="slide3.xml"/><Relationship Id="rId1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slide" Target="slide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slide" Target="slide2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-6867" y="10"/>
            <a:ext cx="12191980" cy="6857990"/>
          </a:xfrm>
          <a:prstGeom prst="rect">
            <a:avLst/>
          </a:prstGeom>
        </p:spPr>
      </p:pic>
      <p:sp useBgFill="1"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ru-RU" sz="1300" dirty="0">
                <a:effectLst/>
              </a:rPr>
              <a:t>ГОСУДАРСТВЕННОЕ БЮДЖЕТНОЕ ОБРАЗОВАТЕЛЬНОЕ УЧРЕЖДЕНИЕ </a:t>
            </a:r>
            <a:r>
              <a:rPr lang="ru-RU" sz="1300" b="1" i="1" dirty="0">
                <a:effectLst/>
              </a:rPr>
              <a:t/>
            </a:r>
            <a:br>
              <a:rPr lang="ru-RU" sz="1300" b="1" i="1" dirty="0">
                <a:effectLst/>
              </a:rPr>
            </a:br>
            <a:r>
              <a:rPr lang="ru-RU" sz="1300" dirty="0">
                <a:effectLst/>
              </a:rPr>
              <a:t>ВЫСШЕГО ОБРАЗОВАНИЯ МОСКОВСКОЙ ОБЛАСТИ </a:t>
            </a:r>
            <a:r>
              <a:rPr lang="ru-RU" sz="1300" b="1" i="1" dirty="0">
                <a:effectLst/>
              </a:rPr>
              <a:t/>
            </a:r>
            <a:br>
              <a:rPr lang="ru-RU" sz="1300" b="1" i="1" dirty="0">
                <a:effectLst/>
              </a:rPr>
            </a:br>
            <a:r>
              <a:rPr lang="ru-RU" sz="1300" dirty="0">
                <a:effectLst/>
              </a:rPr>
              <a:t>«Университет «Дубна</a:t>
            </a:r>
            <a:r>
              <a:rPr lang="ru-RU" sz="1300" dirty="0" smtClean="0">
                <a:effectLst/>
              </a:rPr>
              <a:t>»</a:t>
            </a:r>
            <a:br>
              <a:rPr lang="ru-RU" sz="1300" dirty="0" smtClean="0">
                <a:effectLst/>
              </a:rPr>
            </a:br>
            <a:r>
              <a:rPr lang="ru-RU" sz="1300" dirty="0" smtClean="0">
                <a:effectLst/>
              </a:rPr>
              <a:t/>
            </a:r>
            <a:br>
              <a:rPr lang="ru-RU" sz="1300" dirty="0" smtClean="0">
                <a:effectLst/>
              </a:rPr>
            </a:br>
            <a:r>
              <a:rPr lang="ru-RU" dirty="0" smtClean="0">
                <a:effectLst/>
              </a:rPr>
              <a:t>Построение </a:t>
            </a:r>
            <a:r>
              <a:rPr lang="ru-RU" dirty="0">
                <a:effectLst/>
              </a:rPr>
              <a:t>фракталов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 fontScale="92500" lnSpcReduction="10000"/>
          </a:bodyPr>
          <a:lstStyle/>
          <a:p>
            <a:pPr algn="r" rtl="0"/>
            <a:r>
              <a:rPr lang="ru-RU" noProof="1" smtClean="0"/>
              <a:t>Выполнил студент группы 1255</a:t>
            </a:r>
          </a:p>
          <a:p>
            <a:pPr algn="r" rtl="0"/>
            <a:r>
              <a:rPr lang="ru-RU" noProof="1" smtClean="0"/>
              <a:t>Яшина Дарья Валентиновна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973" y="4209191"/>
            <a:ext cx="2301672" cy="1764860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648999" y="574143"/>
            <a:ext cx="5005070" cy="124206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641696" y="2400609"/>
            <a:ext cx="5019675" cy="15163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641696" y="4501395"/>
            <a:ext cx="4949190" cy="149987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6"/>
          <a:stretch>
            <a:fillRect/>
          </a:stretch>
        </p:blipFill>
        <p:spPr>
          <a:xfrm>
            <a:off x="6262255" y="1099868"/>
            <a:ext cx="5481291" cy="2373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999" y="1923740"/>
            <a:ext cx="431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для Папоротника Барнсли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41696" y="6108802"/>
            <a:ext cx="334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для </a:t>
            </a:r>
            <a:r>
              <a:rPr lang="ru-RU" dirty="0" err="1" smtClean="0"/>
              <a:t>Квазиклевера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262255" y="574143"/>
            <a:ext cx="41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для Кругового фрактала</a:t>
            </a:r>
            <a:endParaRPr lang="ru-RU" dirty="0"/>
          </a:p>
        </p:txBody>
      </p:sp>
      <p:cxnSp>
        <p:nvCxnSpPr>
          <p:cNvPr id="12" name="Скругленная соединительная линия 11"/>
          <p:cNvCxnSpPr>
            <a:stCxn id="3" idx="3"/>
          </p:cNvCxnSpPr>
          <p:nvPr/>
        </p:nvCxnSpPr>
        <p:spPr>
          <a:xfrm flipH="1">
            <a:off x="5056909" y="1195173"/>
            <a:ext cx="597160" cy="933486"/>
          </a:xfrm>
          <a:prstGeom prst="curvedConnector4">
            <a:avLst>
              <a:gd name="adj1" fmla="val -42921"/>
              <a:gd name="adj2" fmla="val 101074"/>
            </a:avLst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1696" y="4024526"/>
            <a:ext cx="39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для Фрактала Дракона</a:t>
            </a:r>
            <a:endParaRPr lang="ru-RU" dirty="0"/>
          </a:p>
        </p:txBody>
      </p:sp>
      <p:cxnSp>
        <p:nvCxnSpPr>
          <p:cNvPr id="27" name="Скругленная соединительная линия 26"/>
          <p:cNvCxnSpPr>
            <a:stCxn id="6" idx="3"/>
          </p:cNvCxnSpPr>
          <p:nvPr/>
        </p:nvCxnSpPr>
        <p:spPr>
          <a:xfrm flipH="1" flipV="1">
            <a:off x="10474036" y="893618"/>
            <a:ext cx="1269510" cy="1393065"/>
          </a:xfrm>
          <a:prstGeom prst="curvedConnector4">
            <a:avLst>
              <a:gd name="adj1" fmla="val -26192"/>
              <a:gd name="adj2" fmla="val 1025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Скругленная соединительная линия 47"/>
          <p:cNvCxnSpPr>
            <a:stCxn id="4" idx="1"/>
            <a:endCxn id="21" idx="1"/>
          </p:cNvCxnSpPr>
          <p:nvPr/>
        </p:nvCxnSpPr>
        <p:spPr>
          <a:xfrm rot="10800000" flipV="1">
            <a:off x="641696" y="3158798"/>
            <a:ext cx="12700" cy="1050393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Скругленная соединительная линия 52"/>
          <p:cNvCxnSpPr>
            <a:stCxn id="5" idx="3"/>
            <a:endCxn id="9" idx="3"/>
          </p:cNvCxnSpPr>
          <p:nvPr/>
        </p:nvCxnSpPr>
        <p:spPr>
          <a:xfrm flipH="1">
            <a:off x="3983182" y="5251330"/>
            <a:ext cx="1607704" cy="1042138"/>
          </a:xfrm>
          <a:prstGeom prst="curvedConnector3">
            <a:avLst>
              <a:gd name="adj1" fmla="val -82729"/>
            </a:avLst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7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6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082" y="1149927"/>
            <a:ext cx="3887789" cy="1870364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effectLst/>
              </a:rPr>
              <a:t>Блок-схема работы программы</a:t>
            </a:r>
            <a:endParaRPr lang="ru-RU" sz="3200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09" y="1149927"/>
            <a:ext cx="6636327" cy="45789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55" y="3728506"/>
            <a:ext cx="1788066" cy="2000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4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4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4" action="ppaction://hlinksldjump"/>
              </a:rPr>
              <a:t>содержание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41411" y="1600199"/>
            <a:ext cx="3549121" cy="1685693"/>
          </a:xfrm>
        </p:spPr>
        <p:txBody>
          <a:bodyPr/>
          <a:lstStyle/>
          <a:p>
            <a:pPr algn="ctr"/>
            <a:r>
              <a:rPr lang="ru-RU" dirty="0" smtClean="0"/>
              <a:t>ВИДЕОДЕМОНСТРАЦИЯ РАБОТЫ ПРОГРАММЫ</a:t>
            </a:r>
            <a:endParaRPr lang="ru-RU" dirty="0"/>
          </a:p>
        </p:txBody>
      </p:sp>
      <p:pic>
        <p:nvPicPr>
          <p:cNvPr id="10" name="Фракталы 2021-05-19 18-02-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813" y="1304925"/>
            <a:ext cx="5943600" cy="3789363"/>
          </a:xfrm>
        </p:spPr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5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417617"/>
          </a:xfrm>
        </p:spPr>
        <p:txBody>
          <a:bodyPr>
            <a:normAutofit/>
          </a:bodyPr>
          <a:lstStyle/>
          <a:p>
            <a:r>
              <a:rPr lang="ru-RU" sz="1600" dirty="0">
                <a:effectLst/>
              </a:rPr>
              <a:t>В предоставленной курсовой работе было разработано приложение для построения фракталов на основе языка программирования С# с помощью </a:t>
            </a:r>
            <a:r>
              <a:rPr lang="en-US" sz="1600" dirty="0">
                <a:effectLst/>
              </a:rPr>
              <a:t>Windows Forms</a:t>
            </a:r>
            <a:r>
              <a:rPr lang="ru-RU" sz="1600" dirty="0">
                <a:effectLst/>
              </a:rPr>
              <a:t>. Данный проект отвечает всем современным стандартам: имеет окно справки и подсказки в виде ссылок для неопытных пользователей и раздел теоретической справки. </a:t>
            </a:r>
            <a:br>
              <a:rPr lang="ru-RU" sz="1600" dirty="0">
                <a:effectLst/>
              </a:rPr>
            </a:br>
            <a:r>
              <a:rPr lang="ru-RU" sz="1600" dirty="0">
                <a:effectLst/>
              </a:rPr>
              <a:t>Программа помогает пользователю понять, что такое фракталы и наглядно увидеть их </a:t>
            </a:r>
            <a:r>
              <a:rPr lang="ru-RU" sz="1600" dirty="0" err="1">
                <a:effectLst/>
              </a:rPr>
              <a:t>самоподобие</a:t>
            </a:r>
            <a:r>
              <a:rPr lang="ru-RU" sz="1600" dirty="0">
                <a:effectLst/>
              </a:rPr>
              <a:t> и алгоритм построения.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4" y="3131125"/>
            <a:ext cx="3241965" cy="3241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3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56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0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/>
              <a:t>БЛАГОДАРЮ ЗА ВНИМАНИЕ!</a:t>
            </a:r>
            <a:endParaRPr lang="ru-RU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1064"/>
            <a:ext cx="12192000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17" y="677584"/>
            <a:ext cx="9923766" cy="1063256"/>
          </a:xfrm>
        </p:spPr>
        <p:txBody>
          <a:bodyPr rtlCol="0" anchor="t">
            <a:normAutofit/>
          </a:bodyPr>
          <a:lstStyle/>
          <a:p>
            <a:r>
              <a:rPr lang="ru-RU" sz="3600" noProof="1" smtClean="0"/>
              <a:t>содержание</a:t>
            </a:r>
            <a:endParaRPr lang="ru-RU" sz="3600" noProof="1"/>
          </a:p>
        </p:txBody>
      </p:sp>
      <p:graphicFrame>
        <p:nvGraphicFramePr>
          <p:cNvPr id="5" name="Объект 2" descr="Нумерованный линейный блочный процесс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975888"/>
              </p:ext>
            </p:extLst>
          </p:nvPr>
        </p:nvGraphicFramePr>
        <p:xfrm>
          <a:off x="1134118" y="1638299"/>
          <a:ext cx="7635810" cy="451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34117" y="1740840"/>
            <a:ext cx="470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 action="ppaction://hlinksldjump"/>
              </a:rPr>
              <a:t>Введение.</a:t>
            </a:r>
            <a:endParaRPr lang="ru-RU" dirty="0" smtClean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0" action="ppaction://hlinksldjump"/>
              </a:rPr>
              <a:t>Цели и задачи.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1" action="ppaction://hlinksldjump"/>
              </a:rPr>
              <a:t>Теоретическая часть.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2" action="ppaction://hlinksldjump"/>
              </a:rPr>
              <a:t>Интерфейс программы.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3" action="ppaction://hlinksldjump"/>
              </a:rPr>
              <a:t>Код программы.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4" action="ppaction://hlinksldjump"/>
              </a:rPr>
              <a:t>Блок схема программ.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err="1" smtClean="0">
                <a:hlinkClick r:id="rId15" action="ppaction://hlinksldjump"/>
              </a:rPr>
              <a:t>Видеодемонстрация</a:t>
            </a:r>
            <a:r>
              <a:rPr lang="ru-RU" dirty="0" smtClean="0">
                <a:hlinkClick r:id="rId15" action="ppaction://hlinksldjump"/>
              </a:rPr>
              <a:t> работ.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hlinkClick r:id="rId16" action="ppaction://hlinksldjump"/>
              </a:rPr>
              <a:t>Заключение.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05" y="515059"/>
            <a:ext cx="5635128" cy="5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755073"/>
            <a:ext cx="4559734" cy="5278581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Фракталы вокруг нас повсюду, и в очертаниях гор, и в извилистой линии морского берега. Некоторые из фракталов непрерывно меняются, подобно движущимся облакам или мерцающему пламени, в то время как другие, подобно деревьям или нашим сосудистым системам, сохраняют структуру, приобретенную в процессе эволюции.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5" y="755073"/>
            <a:ext cx="5786663" cy="5278581"/>
          </a:xfrm>
        </p:spPr>
      </p:pic>
      <p:sp>
        <p:nvSpPr>
          <p:cNvPr id="6" name="TextBox 5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95000"/>
                  </a:schemeClr>
                </a:solidFill>
                <a:hlinkClick r:id="rId3" action="ppaction://hlinksldjump"/>
              </a:rPr>
              <a:t>содержание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31" y="649873"/>
            <a:ext cx="7343936" cy="2290753"/>
          </a:xfrm>
        </p:spPr>
        <p:txBody>
          <a:bodyPr rtlCol="0" anchor="t">
            <a:noAutofit/>
          </a:bodyPr>
          <a:lstStyle/>
          <a:p>
            <a:pPr algn="ctr"/>
            <a:r>
              <a:rPr lang="ru-RU" sz="1400" dirty="0" smtClean="0">
                <a:effectLst/>
              </a:rPr>
              <a:t>	</a:t>
            </a:r>
            <a:r>
              <a:rPr lang="ru-RU" dirty="0">
                <a:effectLst/>
              </a:rPr>
              <a:t> </a:t>
            </a:r>
            <a:r>
              <a:rPr lang="ru-RU" sz="1400" dirty="0" smtClean="0">
                <a:effectLst/>
              </a:rPr>
              <a:t>Основной </a:t>
            </a:r>
            <a:r>
              <a:rPr lang="ru-RU" sz="1400" b="1" dirty="0">
                <a:effectLst/>
              </a:rPr>
              <a:t>целью</a:t>
            </a:r>
            <a:r>
              <a:rPr lang="ru-RU" sz="1400" dirty="0">
                <a:effectLst/>
              </a:rPr>
              <a:t> </a:t>
            </a:r>
            <a:r>
              <a:rPr lang="ru-RU" sz="1400" dirty="0" smtClean="0">
                <a:effectLst/>
              </a:rPr>
              <a:t>является </a:t>
            </a:r>
            <a:r>
              <a:rPr lang="ru-RU" sz="1400" dirty="0">
                <a:effectLst/>
              </a:rPr>
              <a:t>создание приложения, в котором графическим способом обрисовываются 4 вида фракталов разных видов (Папоротник Барнсли, </a:t>
            </a:r>
            <a:r>
              <a:rPr lang="ru-RU" sz="1400" dirty="0" err="1">
                <a:effectLst/>
              </a:rPr>
              <a:t>Квазиклевер</a:t>
            </a:r>
            <a:r>
              <a:rPr lang="ru-RU" sz="1400" dirty="0">
                <a:effectLst/>
              </a:rPr>
              <a:t>, Круговой фрактал, Дракон </a:t>
            </a:r>
            <a:r>
              <a:rPr lang="ru-RU" sz="1400" dirty="0" err="1">
                <a:effectLst/>
              </a:rPr>
              <a:t>Хартера-Хэйтуэя</a:t>
            </a:r>
            <a:r>
              <a:rPr lang="ru-RU" sz="1400" dirty="0">
                <a:effectLst/>
              </a:rPr>
              <a:t>) </a:t>
            </a:r>
            <a:r>
              <a:rPr lang="ru-RU" sz="1400" dirty="0" smtClean="0">
                <a:effectLst/>
              </a:rPr>
              <a:t/>
            </a:r>
            <a:br>
              <a:rPr lang="ru-RU" sz="1400" dirty="0" smtClean="0">
                <a:effectLst/>
              </a:rPr>
            </a:br>
            <a:r>
              <a:rPr lang="ru-RU" sz="800" dirty="0" smtClean="0">
                <a:effectLst/>
              </a:rPr>
              <a:t>___________________________________________________________________________________________________________________________________</a:t>
            </a:r>
            <a:r>
              <a:rPr lang="ru-RU" sz="1400" dirty="0" smtClean="0">
                <a:effectLst/>
              </a:rPr>
              <a:t/>
            </a:r>
            <a:br>
              <a:rPr lang="ru-RU" sz="1400" dirty="0" smtClean="0">
                <a:effectLst/>
              </a:rPr>
            </a:br>
            <a:r>
              <a:rPr lang="ru-RU" sz="3600" dirty="0" smtClean="0">
                <a:effectLst/>
              </a:rPr>
              <a:t>З А Д А Ч И:</a:t>
            </a:r>
            <a:r>
              <a:rPr lang="ru-RU" sz="1400" dirty="0" smtClean="0">
                <a:effectLst/>
              </a:rPr>
              <a:t/>
            </a:r>
            <a:br>
              <a:rPr lang="ru-RU" sz="1400" dirty="0" smtClean="0">
                <a:effectLst/>
              </a:rPr>
            </a:br>
            <a:r>
              <a:rPr lang="ru-RU" sz="1400" dirty="0">
                <a:effectLst/>
              </a:rPr>
              <a:t>	</a:t>
            </a:r>
            <a:r>
              <a:rPr lang="ru-RU" sz="1400" dirty="0" smtClean="0">
                <a:effectLst/>
              </a:rPr>
              <a:t/>
            </a:r>
            <a:br>
              <a:rPr lang="ru-RU" sz="1400" dirty="0" smtClean="0">
                <a:effectLst/>
              </a:rPr>
            </a:br>
            <a:r>
              <a:rPr lang="ru-RU" sz="1400" dirty="0">
                <a:effectLst/>
              </a:rPr>
              <a:t/>
            </a:r>
            <a:br>
              <a:rPr lang="ru-RU" sz="1400" dirty="0">
                <a:effectLst/>
              </a:rPr>
            </a:br>
            <a:endParaRPr lang="ru-RU" sz="2000" dirty="0">
              <a:effectLst/>
            </a:endParaRPr>
          </a:p>
        </p:txBody>
      </p:sp>
      <p:graphicFrame>
        <p:nvGraphicFramePr>
          <p:cNvPr id="5" name="Объект 2" descr="Нумерованный линейный блочный процесс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623518"/>
              </p:ext>
            </p:extLst>
          </p:nvPr>
        </p:nvGraphicFramePr>
        <p:xfrm>
          <a:off x="892031" y="2940626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60618" y="4163291"/>
            <a:ext cx="2105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200" dirty="0"/>
              <a:t>Добавить к каждому фракталу расширенной теоретической справки, в которой будет прописана история и все способ </a:t>
            </a:r>
            <a:r>
              <a:rPr lang="ru-RU" sz="1200" dirty="0" smtClean="0"/>
              <a:t>построения.</a:t>
            </a:r>
            <a:endParaRPr lang="ru-RU" sz="1200" noProof="1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83" y="532027"/>
            <a:ext cx="2408599" cy="2408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10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1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</p:spPr>
            <p:txBody>
              <a:bodyPr rtlCol="0" anchor="t">
                <a:normAutofit fontScale="90000"/>
              </a:bodyPr>
              <a:lstStyle/>
              <a:p>
                <a:r>
                  <a:rPr lang="ru-RU" sz="3600" noProof="1" smtClean="0"/>
                  <a:t>Папоротник БАРНСЛИ</a:t>
                </a:r>
                <a:br>
                  <a:rPr lang="ru-RU" sz="3600" noProof="1" smtClean="0"/>
                </a:br>
                <a:r>
                  <a:rPr lang="ru-RU" sz="1600" noProof="1"/>
                  <a:t> 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800" dirty="0">
                    <a:effectLst/>
                  </a:rPr>
                  <a:t>Папоротник Барнсли - фрактал, названный в честь Майкла Барнсли, британского математика, который первым описал его в своей книге "Фракталы Повсюду". Является одним из основных примеров "</a:t>
                </a:r>
                <a:r>
                  <a:rPr lang="ru-RU" sz="1800" dirty="0" err="1">
                    <a:effectLst/>
                  </a:rPr>
                  <a:t>самоподобных</a:t>
                </a:r>
                <a:r>
                  <a:rPr lang="ru-RU" sz="1800" dirty="0">
                    <a:effectLst/>
                  </a:rPr>
                  <a:t>" множеств, т.е. представляет собой математически генерируемый "шаблон", воспроизводимый при любом увеличении или уменьшении количества итераций</a:t>
                </a:r>
                <a:r>
                  <a:rPr lang="ru-RU" sz="1800" dirty="0" smtClean="0">
                    <a:effectLst/>
                  </a:rPr>
                  <a:t>.</a:t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 smtClean="0">
                    <a:effectLst/>
                  </a:rPr>
                  <a:t/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>Папоротник Барнсли строится при помощи 4-х </a:t>
                </a:r>
                <a:r>
                  <a:rPr lang="ru-RU" sz="1800" dirty="0" err="1">
                    <a:effectLst/>
                  </a:rPr>
                  <a:t>афинных</a:t>
                </a:r>
                <a:r>
                  <a:rPr lang="ru-RU" sz="1800" dirty="0">
                    <a:effectLst/>
                  </a:rPr>
                  <a:t> преобразований </a:t>
                </a:r>
                <a:r>
                  <a:rPr lang="ru-RU" sz="1800" dirty="0" smtClean="0">
                    <a:effectLst/>
                  </a:rPr>
                  <a:t>вида:</a:t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14:m>
                  <m:oMath xmlns:m="http://schemas.openxmlformats.org/officeDocument/2006/math">
                    <m:r>
                      <a:rPr lang="ru-RU" sz="3600" b="0" i="0" smtClean="0">
                        <a:effectLst/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ru-RU" sz="3600" i="1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3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36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ru-RU" sz="36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ru-RU" sz="3600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ru-RU" sz="3600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ru-RU" sz="36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3600" dirty="0">
                    <a:effectLst/>
                  </a:rPr>
                  <a:t>.</a:t>
                </a:r>
                <a:endParaRPr lang="ru-RU" sz="3600" noProof="1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  <a:blipFill>
                <a:blip r:embed="rId4"/>
                <a:stretch>
                  <a:fillRect b="-27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2539">
            <a:off x="6657107" y="839912"/>
            <a:ext cx="5451764" cy="3816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6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0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</p:spPr>
            <p:txBody>
              <a:bodyPr rtlCol="0" anchor="t">
                <a:normAutofit fontScale="90000"/>
              </a:bodyPr>
              <a:lstStyle/>
              <a:p>
                <a:pPr/>
                <a:r>
                  <a:rPr lang="ru-RU" sz="3600" dirty="0" smtClean="0">
                    <a:effectLst/>
                  </a:rPr>
                  <a:t>Фрактал </a:t>
                </a:r>
                <a:r>
                  <a:rPr lang="ru-RU" sz="3600" dirty="0" err="1">
                    <a:effectLst/>
                  </a:rPr>
                  <a:t>Квазиклевер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600" noProof="1"/>
                  <a:t> 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800" dirty="0">
                    <a:effectLst/>
                  </a:rPr>
                  <a:t>Фрактал представляет собой множество соприкасающихся кругов, в целом фрактал частично напоминает клевер, отсюда и название.</a:t>
                </a:r>
                <a:br>
                  <a:rPr lang="ru-RU" sz="1800" dirty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sz="1800" dirty="0">
                    <a:effectLst/>
                  </a:rPr>
                  <a:t>Изначально имеем круг некоторого радиуса (назовем его родителем). Затем слева, сверху и справа от родителя касаются его круги-потомки с радиусом, вдвое меньше, а далее для каждого последующего потомка процедура повторяется по 3-м точкам касания (4-я точка касания с родителем</a:t>
                </a:r>
                <a:r>
                  <a:rPr lang="ru-RU" sz="1800" dirty="0" smtClean="0">
                    <a:effectLst/>
                  </a:rPr>
                  <a:t>).</a:t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sz="1800" dirty="0" smtClean="0">
                    <a:effectLst/>
                  </a:rPr>
                  <a:t>Расчет площади фрактала происходит по формуле:</a:t>
                </a:r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:r>
                  <a:rPr lang="ru-RU" dirty="0" smtClean="0">
                    <a:effectLst/>
                  </a:rPr>
                  <a:t/>
                </a:r>
                <a:br>
                  <a:rPr lang="ru-RU" dirty="0" smtClean="0"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6000" i="1">
                          <a:effectLst/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6000" i="1"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ru-RU" sz="6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6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6000" b="0" i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r>
                  <a:rPr lang="ru-RU" sz="4000" dirty="0" smtClean="0">
                    <a:effectLst/>
                    <a:latin typeface="32"/>
                  </a:rPr>
                  <a:t/>
                </a:r>
                <a:br>
                  <a:rPr lang="ru-RU" sz="4000" dirty="0" smtClean="0">
                    <a:effectLst/>
                    <a:latin typeface="32"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0" smtClean="0">
                          <a:effectLst/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ru-RU" sz="3600" noProof="1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  <a:blipFill>
                <a:blip r:embed="rId4"/>
                <a:stretch>
                  <a:fillRect b="-230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46" b="100000" l="1253" r="99582">
                        <a14:foregroundMark x1="29228" y1="16779" x2="29228" y2="16779"/>
                        <a14:foregroundMark x1="51775" y1="52349" x2="51775" y2="52349"/>
                        <a14:foregroundMark x1="22338" y1="53308" x2="22338" y2="53308"/>
                        <a14:foregroundMark x1="50939" y1="88878" x2="50939" y2="88878"/>
                        <a14:backgroundMark x1="23382" y1="28859" x2="23382" y2="28859"/>
                        <a14:backgroundMark x1="87474" y1="72867" x2="87474" y2="72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7872" y="381000"/>
            <a:ext cx="3311237" cy="5992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7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0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</p:spPr>
            <p:txBody>
              <a:bodyPr rtlCol="0" anchor="t">
                <a:normAutofit fontScale="90000"/>
              </a:bodyPr>
              <a:lstStyle/>
              <a:p>
                <a:pPr/>
                <a:r>
                  <a:rPr lang="ru-RU" sz="3600" noProof="1" smtClean="0"/>
                  <a:t>Круговой Фрактал</a:t>
                </a:r>
                <a:br>
                  <a:rPr lang="ru-RU" sz="3600" noProof="1" smtClean="0"/>
                </a:br>
                <a:r>
                  <a:rPr lang="ru-RU" sz="1600" noProof="1"/>
                  <a:t> 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800" dirty="0">
                    <a:effectLst/>
                  </a:rPr>
                  <a:t>Круговой фрактал (см. рис. 4) – класс геометрических (конструктивных) фракталов, построенных многократным вписыванием в окружность других окружностей меньшего радиуса.</a:t>
                </a:r>
                <a:r>
                  <a:rPr lang="ru-RU" sz="1800" dirty="0" smtClean="0">
                    <a:effectLst/>
                  </a:rPr>
                  <a:t/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sz="1800" dirty="0">
                    <a:effectLst/>
                  </a:rPr>
                  <a:t>Для расчета </a:t>
                </a:r>
                <a:r>
                  <a:rPr lang="ru-RU" sz="1800" dirty="0" err="1">
                    <a:effectLst/>
                  </a:rPr>
                  <a:t>хаусдорфовых</a:t>
                </a:r>
                <a:r>
                  <a:rPr lang="ru-RU" sz="1800" dirty="0">
                    <a:effectLst/>
                  </a:rPr>
                  <a:t> размерностей этих объектов можно воспользоваться известной формулой для конструктивных фракталов:</a:t>
                </a:r>
                <a:r>
                  <a:rPr lang="ru-RU" sz="1800" dirty="0" smtClean="0">
                    <a:effectLst/>
                  </a:rPr>
                  <a:t/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i="1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4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400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sz="4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400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000" i="1">
                              <a:effectLst/>
                              <a:latin typeface="Cambria Math" panose="02040503050406030204" pitchFamily="18" charset="0"/>
                            </a:rPr>
                            <m:t>)/</m:t>
                          </m:r>
                          <m:func>
                            <m:funcPr>
                              <m:ctrlPr>
                                <a:rPr lang="ru-RU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400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m:rPr>
                          <m:nor/>
                        </m:rPr>
                        <a:rPr lang="ru-RU" sz="4000">
                          <a:effectLst/>
                        </a:rPr>
                        <m:t>.</m:t>
                      </m:r>
                    </m:oMath>
                  </m:oMathPara>
                </a14:m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:endParaRPr lang="ru-RU" sz="3600" noProof="1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  <a:blipFill>
                <a:blip r:embed="rId4"/>
                <a:stretch>
                  <a:fillRect b="-19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2" y="692726"/>
            <a:ext cx="5094296" cy="5347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6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4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</p:spPr>
            <p:txBody>
              <a:bodyPr rtlCol="0" anchor="t">
                <a:normAutofit fontScale="90000"/>
              </a:bodyPr>
              <a:lstStyle/>
              <a:p>
                <a:pPr/>
                <a:r>
                  <a:rPr lang="ru-RU" sz="3600" dirty="0" smtClean="0">
                    <a:effectLst/>
                  </a:rPr>
                  <a:t>Фрактал Дракон </a:t>
                </a:r>
                <a:r>
                  <a:rPr lang="ru-RU" sz="3600" dirty="0" err="1">
                    <a:effectLst/>
                  </a:rPr>
                  <a:t>Хартера-Хейтуэя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600" noProof="1"/>
                  <a:t> </a:t>
                </a:r>
                <a:r>
                  <a:rPr lang="ru-RU" sz="3600" noProof="1" smtClean="0"/>
                  <a:t/>
                </a:r>
                <a:br>
                  <a:rPr lang="ru-RU" sz="3600" noProof="1" smtClean="0"/>
                </a:br>
                <a:r>
                  <a:rPr lang="ru-RU" sz="1800" dirty="0">
                    <a:effectLst/>
                  </a:rPr>
                  <a:t>Круговой фрактал (см. рис. 4) – класс геометрических (конструктивных) фракталов, построенных многократным вписыванием в окружность других окружностей меньшего радиуса.</a:t>
                </a:r>
                <a:r>
                  <a:rPr lang="ru-RU" sz="1800" dirty="0" smtClean="0">
                    <a:effectLst/>
                  </a:rPr>
                  <a:t/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sz="1800" dirty="0">
                    <a:effectLst/>
                  </a:rPr>
                  <a:t>Для расчета </a:t>
                </a:r>
                <a:r>
                  <a:rPr lang="ru-RU" sz="1800" dirty="0" err="1">
                    <a:effectLst/>
                  </a:rPr>
                  <a:t>хаусдорфовых</a:t>
                </a:r>
                <a:r>
                  <a:rPr lang="ru-RU" sz="1800" dirty="0">
                    <a:effectLst/>
                  </a:rPr>
                  <a:t> размерностей этих объектов можно воспользоваться известной формулой для конструктивных фракталов:</a:t>
                </a:r>
                <a:r>
                  <a:rPr lang="ru-RU" sz="1800" dirty="0" smtClean="0">
                    <a:effectLst/>
                  </a:rPr>
                  <a:t/>
                </a:r>
                <a:br>
                  <a:rPr lang="ru-RU" sz="1800" dirty="0" smtClean="0">
                    <a:effectLst/>
                  </a:rPr>
                </a:br>
                <a:r>
                  <a:rPr lang="ru-RU" sz="1800" dirty="0">
                    <a:effectLst/>
                  </a:rPr>
                  <a:t/>
                </a:r>
                <a:br>
                  <a:rPr lang="ru-RU" sz="1800" dirty="0">
                    <a:effectLst/>
                  </a:rPr>
                </a:br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effectLst/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effectLst/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func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</a:rPr>
                        <m:t>=2.</m:t>
                      </m:r>
                    </m:oMath>
                  </m:oMathPara>
                </a14:m>
                <a:r>
                  <a:rPr lang="ru-RU" dirty="0">
                    <a:effectLst/>
                  </a:rPr>
                  <a:t/>
                </a:r>
                <a:br>
                  <a:rPr lang="ru-RU" dirty="0">
                    <a:effectLst/>
                  </a:rPr>
                </a:br>
                <a:endParaRPr lang="ru-RU" sz="3600" noProof="1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709071-1663-4D88-9B43-B41033BDB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25582" y="608591"/>
                <a:ext cx="6345382" cy="3907992"/>
              </a:xfrm>
              <a:blipFill>
                <a:blip r:embed="rId4"/>
                <a:stretch>
                  <a:fillRect b="-2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6" b="96721" l="5532" r="89787">
                        <a14:foregroundMark x1="60000" y1="64754" x2="60000" y2="64754"/>
                        <a14:backgroundMark x1="57021" y1="29918" x2="57021" y2="29918"/>
                        <a14:backgroundMark x1="51915" y1="28279" x2="51915" y2="28279"/>
                        <a14:backgroundMark x1="48936" y1="25000" x2="48936" y2="25000"/>
                        <a14:backgroundMark x1="52340" y1="22541" x2="52340" y2="22541"/>
                        <a14:backgroundMark x1="49362" y1="30328" x2="49362" y2="30328"/>
                        <a14:backgroundMark x1="62553" y1="12295" x2="62553" y2="12295"/>
                        <a14:backgroundMark x1="59574" y1="14754" x2="59574" y2="14754"/>
                        <a14:backgroundMark x1="60000" y1="20082" x2="60000" y2="20082"/>
                        <a14:backgroundMark x1="62553" y1="17623" x2="62553" y2="17623"/>
                        <a14:backgroundMark x1="62553" y1="20082" x2="62553" y2="20082"/>
                        <a14:backgroundMark x1="65106" y1="22541" x2="65106" y2="22541"/>
                        <a14:backgroundMark x1="71064" y1="15164" x2="71064" y2="15164"/>
                        <a14:backgroundMark x1="70638" y1="17623" x2="70638" y2="17623"/>
                        <a14:backgroundMark x1="73191" y1="12295" x2="73191" y2="12295"/>
                        <a14:backgroundMark x1="78723" y1="17623" x2="78723" y2="17623"/>
                        <a14:backgroundMark x1="57447" y1="27869" x2="57447" y2="27869"/>
                        <a14:backgroundMark x1="60000" y1="27459" x2="60000" y2="27459"/>
                        <a14:backgroundMark x1="60000" y1="30328" x2="60000" y2="30328"/>
                        <a14:backgroundMark x1="62128" y1="30328" x2="62128" y2="30328"/>
                        <a14:backgroundMark x1="65106" y1="32787" x2="65106" y2="32787"/>
                        <a14:backgroundMark x1="54468" y1="30328" x2="54468" y2="30328"/>
                        <a14:backgroundMark x1="57021" y1="33197" x2="57021" y2="33197"/>
                        <a14:backgroundMark x1="60000" y1="32377" x2="60000" y2="32377"/>
                        <a14:backgroundMark x1="54468" y1="35246" x2="54468" y2="35246"/>
                        <a14:backgroundMark x1="25532" y1="60656" x2="25532" y2="60656"/>
                        <a14:backgroundMark x1="19574" y1="65984" x2="19574" y2="65984"/>
                        <a14:backgroundMark x1="22553" y1="68443" x2="22553" y2="68443"/>
                        <a14:backgroundMark x1="25532" y1="68852" x2="25532" y2="68852"/>
                        <a14:backgroundMark x1="19574" y1="76230" x2="19574" y2="76230"/>
                        <a14:backgroundMark x1="22553" y1="79508" x2="22553" y2="79508"/>
                        <a14:backgroundMark x1="25532" y1="76639" x2="25532" y2="76639"/>
                        <a14:backgroundMark x1="28085" y1="76639" x2="28085" y2="76639"/>
                        <a14:backgroundMark x1="31064" y1="74180" x2="31064" y2="74180"/>
                        <a14:backgroundMark x1="27660" y1="79098" x2="27660" y2="79098"/>
                        <a14:backgroundMark x1="30638" y1="86475" x2="30638" y2="86475"/>
                        <a14:backgroundMark x1="33191" y1="89344" x2="33191" y2="89344"/>
                        <a14:backgroundMark x1="38298" y1="89344" x2="38298" y2="89344"/>
                        <a14:backgroundMark x1="36170" y1="86475" x2="36170" y2="86475"/>
                        <a14:backgroundMark x1="60000" y1="89344" x2="60000" y2="89344"/>
                        <a14:backgroundMark x1="54468" y1="89344" x2="54468" y2="89344"/>
                        <a14:backgroundMark x1="51489" y1="86475" x2="51489" y2="86475"/>
                        <a14:backgroundMark x1="57021" y1="86475" x2="57021" y2="86475"/>
                        <a14:backgroundMark x1="44255" y1="84016" x2="44255" y2="84016"/>
                        <a14:backgroundMark x1="38723" y1="84016" x2="38723" y2="84016"/>
                        <a14:backgroundMark x1="41277" y1="73770" x2="41277" y2="73770"/>
                        <a14:backgroundMark x1="35745" y1="79508" x2="35745" y2="79508"/>
                        <a14:backgroundMark x1="35745" y1="81967" x2="35745" y2="81967"/>
                        <a14:backgroundMark x1="38723" y1="76639" x2="38723" y2="76639"/>
                        <a14:backgroundMark x1="38298" y1="79508" x2="38298" y2="79508"/>
                        <a14:backgroundMark x1="38298" y1="81557" x2="38298" y2="81557"/>
                        <a14:backgroundMark x1="41277" y1="79098" x2="41277" y2="79098"/>
                        <a14:backgroundMark x1="41277" y1="81967" x2="41277" y2="81967"/>
                        <a14:backgroundMark x1="65106" y1="84836" x2="65106" y2="84836"/>
                        <a14:backgroundMark x1="65532" y1="74180" x2="65532" y2="74180"/>
                        <a14:backgroundMark x1="51915" y1="63525" x2="51915" y2="63525"/>
                        <a14:backgroundMark x1="49362" y1="65984" x2="49362" y2="65984"/>
                        <a14:backgroundMark x1="49362" y1="71721" x2="49362" y2="71721"/>
                        <a14:backgroundMark x1="49362" y1="76639" x2="49362" y2="76639"/>
                        <a14:backgroundMark x1="49362" y1="78689" x2="49362" y2="78689"/>
                        <a14:backgroundMark x1="59574" y1="84016" x2="59574" y2="84016"/>
                        <a14:backgroundMark x1="62553" y1="81148" x2="62553" y2="81148"/>
                        <a14:backgroundMark x1="60000" y1="81557" x2="60000" y2="81557"/>
                        <a14:backgroundMark x1="57021" y1="81967" x2="57021" y2="81967"/>
                        <a14:backgroundMark x1="60000" y1="78689" x2="60000" y2="78689"/>
                        <a14:backgroundMark x1="57447" y1="79098" x2="57447" y2="79098"/>
                        <a14:backgroundMark x1="54468" y1="79098" x2="54468" y2="79098"/>
                        <a14:backgroundMark x1="81277" y1="68852" x2="81277" y2="68852"/>
                        <a14:backgroundMark x1="75745" y1="68852" x2="75745" y2="68852"/>
                        <a14:backgroundMark x1="73191" y1="65984" x2="73191" y2="65984"/>
                        <a14:backgroundMark x1="78298" y1="65984" x2="78298" y2="65984"/>
                        <a14:backgroundMark x1="81277" y1="63525" x2="81277" y2="63525"/>
                        <a14:backgroundMark x1="86809" y1="63525" x2="86809" y2="63525"/>
                        <a14:backgroundMark x1="86383" y1="53279" x2="86383" y2="53279"/>
                        <a14:backgroundMark x1="83404" y1="50820" x2="83404" y2="50820"/>
                        <a14:backgroundMark x1="76170" y1="43033" x2="76170" y2="43033"/>
                        <a14:backgroundMark x1="72766" y1="40574" x2="72766" y2="40574"/>
                        <a14:backgroundMark x1="67660" y1="40574" x2="67660" y2="40574"/>
                        <a14:backgroundMark x1="62553" y1="40574" x2="62553" y2="40574"/>
                        <a14:backgroundMark x1="60000" y1="40574" x2="60000" y2="40574"/>
                        <a14:backgroundMark x1="52340" y1="43033" x2="52340" y2="43033"/>
                        <a14:backgroundMark x1="48936" y1="45492" x2="48936" y2="45492"/>
                        <a14:backgroundMark x1="51915" y1="47951" x2="51915" y2="47951"/>
                        <a14:backgroundMark x1="48936" y1="50820" x2="48936" y2="50820"/>
                        <a14:backgroundMark x1="54468" y1="55738" x2="54468" y2="55738"/>
                        <a14:backgroundMark x1="60000" y1="61475" x2="60000" y2="61475"/>
                        <a14:backgroundMark x1="65106" y1="63934" x2="65106" y2="63934"/>
                        <a14:backgroundMark x1="62553" y1="61066" x2="62553" y2="61066"/>
                        <a14:backgroundMark x1="51915" y1="68852" x2="51915" y2="68852"/>
                        <a14:backgroundMark x1="51915" y1="71311" x2="51915" y2="71311"/>
                        <a14:backgroundMark x1="51915" y1="74180" x2="51915" y2="74180"/>
                        <a14:backgroundMark x1="51915" y1="76639" x2="51915" y2="76639"/>
                        <a14:backgroundMark x1="54468" y1="76639" x2="54468" y2="76639"/>
                        <a14:backgroundMark x1="54468" y1="74180" x2="54468" y2="74180"/>
                        <a14:backgroundMark x1="54894" y1="71311" x2="54894" y2="71311"/>
                        <a14:backgroundMark x1="57021" y1="71721" x2="57021" y2="71721"/>
                        <a14:backgroundMark x1="57021" y1="73770" x2="57021" y2="73770"/>
                        <a14:backgroundMark x1="57021" y1="76639" x2="57021" y2="76639"/>
                        <a14:backgroundMark x1="59574" y1="74180" x2="59574" y2="74180"/>
                        <a14:backgroundMark x1="60000" y1="71721" x2="60000" y2="71721"/>
                        <a14:backgroundMark x1="62553" y1="71721" x2="62553" y2="71721"/>
                        <a14:backgroundMark x1="60426" y1="68852" x2="60426" y2="68852"/>
                        <a14:backgroundMark x1="57021" y1="68852" x2="57021" y2="68852"/>
                        <a14:backgroundMark x1="78298" y1="61475" x2="78298" y2="61475"/>
                        <a14:backgroundMark x1="81277" y1="61066" x2="81277" y2="61066"/>
                        <a14:backgroundMark x1="83830" y1="61066" x2="83830" y2="61066"/>
                        <a14:backgroundMark x1="81277" y1="58607" x2="81277" y2="58607"/>
                        <a14:backgroundMark x1="78723" y1="58607" x2="78723" y2="58607"/>
                        <a14:backgroundMark x1="75745" y1="58607" x2="75745" y2="58607"/>
                        <a14:backgroundMark x1="77872" y1="56148" x2="77872" y2="56148"/>
                        <a14:backgroundMark x1="78723" y1="53279" x2="78723" y2="53279"/>
                        <a14:backgroundMark x1="78723" y1="50820" x2="78723" y2="50820"/>
                        <a14:backgroundMark x1="81277" y1="53279" x2="81277" y2="53279"/>
                        <a14:backgroundMark x1="70638" y1="43443" x2="70638" y2="43443"/>
                        <a14:backgroundMark x1="67660" y1="43443" x2="67660" y2="43443"/>
                        <a14:backgroundMark x1="65106" y1="43033" x2="65106" y2="43033"/>
                        <a14:backgroundMark x1="62553" y1="43033" x2="62553" y2="43033"/>
                        <a14:backgroundMark x1="54468" y1="50820" x2="54468" y2="50820"/>
                        <a14:backgroundMark x1="57447" y1="48361" x2="57447" y2="48361"/>
                        <a14:backgroundMark x1="56596" y1="50820" x2="56596" y2="50820"/>
                        <a14:backgroundMark x1="57021" y1="53689" x2="57021" y2="53689"/>
                        <a14:backgroundMark x1="59574" y1="55738" x2="59574" y2="55738"/>
                        <a14:backgroundMark x1="60000" y1="53689" x2="60000" y2="53689"/>
                        <a14:backgroundMark x1="60000" y1="50820" x2="60000" y2="50820"/>
                        <a14:backgroundMark x1="60426" y1="46311" x2="60426" y2="46311"/>
                        <a14:backgroundMark x1="64681" y1="45902" x2="64681" y2="45902"/>
                        <a14:backgroundMark x1="67660" y1="45492" x2="67660" y2="45492"/>
                        <a14:backgroundMark x1="70213" y1="48361" x2="70213" y2="48361"/>
                        <a14:backgroundMark x1="68085" y1="48361" x2="68085" y2="48361"/>
                        <a14:backgroundMark x1="65106" y1="48361" x2="65106" y2="48361"/>
                        <a14:backgroundMark x1="65106" y1="50820" x2="65106" y2="50820"/>
                        <a14:backgroundMark x1="62128" y1="53689" x2="62128" y2="53689"/>
                        <a14:backgroundMark x1="62553" y1="55738" x2="62553" y2="55738"/>
                        <a14:backgroundMark x1="62553" y1="58607" x2="62553" y2="58607"/>
                        <a14:backgroundMark x1="65106" y1="58607" x2="65106" y2="58607"/>
                        <a14:backgroundMark x1="67660" y1="50820" x2="67660" y2="50820"/>
                        <a14:backgroundMark x1="70638" y1="50410" x2="70638" y2="50410"/>
                        <a14:backgroundMark x1="73191" y1="50410" x2="73191" y2="50410"/>
                        <a14:backgroundMark x1="75745" y1="53279" x2="75745" y2="53279"/>
                        <a14:backgroundMark x1="73191" y1="53279" x2="73191" y2="53279"/>
                        <a14:backgroundMark x1="71064" y1="53279" x2="71064" y2="53279"/>
                        <a14:backgroundMark x1="67660" y1="53279" x2="67660" y2="53279"/>
                        <a14:backgroundMark x1="65106" y1="53279" x2="65106" y2="53279"/>
                        <a14:backgroundMark x1="65106" y1="55738" x2="65106" y2="55738"/>
                        <a14:backgroundMark x1="68085" y1="55738" x2="68085" y2="55738"/>
                        <a14:backgroundMark x1="70638" y1="56148" x2="70638" y2="56148"/>
                        <a14:backgroundMark x1="73191" y1="56148" x2="73191" y2="56148"/>
                        <a14:backgroundMark x1="70213" y1="58607" x2="70213" y2="58607"/>
                        <a14:backgroundMark x1="62553" y1="48361" x2="62553" y2="48361"/>
                        <a14:backgroundMark x1="59574" y1="47951" x2="59574" y2="47951"/>
                        <a14:backgroundMark x1="62128" y1="50820" x2="62128" y2="5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96146">
            <a:off x="5979363" y="-224791"/>
            <a:ext cx="5313475" cy="674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7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5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30" y="1136072"/>
            <a:ext cx="10531041" cy="1804553"/>
          </a:xfrm>
        </p:spPr>
        <p:txBody>
          <a:bodyPr rtlCol="0" anchor="t">
            <a:noAutofit/>
          </a:bodyPr>
          <a:lstStyle/>
          <a:p>
            <a:pPr algn="ctr"/>
            <a:r>
              <a:rPr lang="ru-RU" sz="1400" dirty="0" smtClean="0">
                <a:effectLst/>
              </a:rPr>
              <a:t>	</a:t>
            </a:r>
            <a:br>
              <a:rPr lang="ru-RU" sz="1400" dirty="0" smtClean="0">
                <a:effectLst/>
              </a:rPr>
            </a:br>
            <a:r>
              <a:rPr lang="ru-RU" dirty="0" smtClean="0">
                <a:effectLst/>
              </a:rPr>
              <a:t>РЕАЛИЗАЦИЯ ПРОГРАММЫ</a:t>
            </a:r>
            <a:r>
              <a:rPr lang="ru-RU" sz="1400" dirty="0">
                <a:effectLst/>
              </a:rPr>
              <a:t>	</a:t>
            </a:r>
            <a:r>
              <a:rPr lang="ru-RU" sz="1400" dirty="0" smtClean="0">
                <a:effectLst/>
              </a:rPr>
              <a:t/>
            </a:r>
            <a:br>
              <a:rPr lang="ru-RU" sz="1400" dirty="0" smtClean="0">
                <a:effectLst/>
              </a:rPr>
            </a:br>
            <a:r>
              <a:rPr lang="ru-RU" sz="1400" dirty="0">
                <a:effectLst/>
              </a:rPr>
              <a:t/>
            </a:r>
            <a:br>
              <a:rPr lang="ru-RU" sz="1400" dirty="0">
                <a:effectLst/>
              </a:rPr>
            </a:br>
            <a:endParaRPr lang="ru-RU" sz="2000" dirty="0">
              <a:effectLst/>
            </a:endParaRPr>
          </a:p>
        </p:txBody>
      </p:sp>
      <p:graphicFrame>
        <p:nvGraphicFramePr>
          <p:cNvPr id="5" name="Объект 2" descr="Нумерованный линейный блочный процесс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61967"/>
              </p:ext>
            </p:extLst>
          </p:nvPr>
        </p:nvGraphicFramePr>
        <p:xfrm>
          <a:off x="892031" y="2940626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364758946"/>
              </p:ext>
            </p:extLst>
          </p:nvPr>
        </p:nvGraphicFramePr>
        <p:xfrm>
          <a:off x="457199" y="1711035"/>
          <a:ext cx="11180619" cy="424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77699" r="-574"/>
          <a:stretch/>
        </p:blipFill>
        <p:spPr>
          <a:xfrm>
            <a:off x="6926" y="5493327"/>
            <a:ext cx="12205855" cy="1364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77699" r="-574"/>
          <a:stretch/>
        </p:blipFill>
        <p:spPr>
          <a:xfrm>
            <a:off x="-55418" y="0"/>
            <a:ext cx="12315895" cy="13646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77699" r="-574"/>
          <a:stretch/>
        </p:blipFill>
        <p:spPr>
          <a:xfrm>
            <a:off x="0" y="5493328"/>
            <a:ext cx="12205855" cy="1364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73710" y="6378497"/>
            <a:ext cx="17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15" action="ppaction://hlinksldjump"/>
              </a:rPr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35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24_TF34100736.potx" id="{B86E4007-EFA2-4CCA-A629-820E6DBFB34E}" vid="{538E4F46-DDFE-4145-96A6-602543C441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tf34100736_win32</Template>
  <TotalTime>0</TotalTime>
  <Words>672</Words>
  <Application>Microsoft Office PowerPoint</Application>
  <PresentationFormat>Широкоэкранный</PresentationFormat>
  <Paragraphs>58</Paragraphs>
  <Slides>14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32</vt:lpstr>
      <vt:lpstr>Arial</vt:lpstr>
      <vt:lpstr>Calibri</vt:lpstr>
      <vt:lpstr>Cambria Math</vt:lpstr>
      <vt:lpstr>Century Gothic</vt:lpstr>
      <vt:lpstr>Wingdings</vt:lpstr>
      <vt:lpstr>Сетка</vt:lpstr>
      <vt:lpstr>ГОСУДАРСТВЕННОЕ БЮДЖЕТНОЕ ОБРАЗОВАТЕЛЬНОЕ УЧРЕЖДЕНИЕ  ВЫСШЕГО ОБРАЗОВАНИЯ МОСКОВСКОЙ ОБЛАСТИ  «Университет «Дубна»  Построение фракталов</vt:lpstr>
      <vt:lpstr>содержание</vt:lpstr>
      <vt:lpstr>Фракталы вокруг нас повсюду, и в очертаниях гор, и в извилистой линии морского берега. Некоторые из фракталов непрерывно меняются, подобно движущимся облакам или мерцающему пламени, в то время как другие, подобно деревьям или нашим сосудистым системам, сохраняют структуру, приобретенную в процессе эволюции.</vt:lpstr>
      <vt:lpstr>  Основной целью является создание приложения, в котором графическим способом обрисовываются 4 вида фракталов разных видов (Папоротник Барнсли, Квазиклевер, Круговой фрактал, Дракон Хартера-Хэйтуэя)  ___________________________________________________________________________________________________________________________________ З А Д А Ч И:    </vt:lpstr>
      <vt:lpstr>Папоротник БАРНСЛИ   Папоротник Барнсли - фрактал, названный в честь Майкла Барнсли, британского математика, который первым описал его в своей книге "Фракталы Повсюду". Является одним из основных примеров "самоподобных" множеств, т.е. представляет собой математически генерируемый "шаблон", воспроизводимый при любом увеличении или уменьшении количества итераций.  Папоротник Барнсли строится при помощи 4-х афинных преобразований вида:              f(x,y)=[■8(a&amp;b@c&amp;d)][█(x@y)]+[█(e@f)].</vt:lpstr>
      <vt:lpstr>Фрактал Квазиклевер   Фрактал представляет собой множество соприкасающихся кругов, в целом фрактал частично напоминает клевер, отсюда и название.  Изначально имеем круг некоторого радиуса (назовем его родителем). Затем слева, сверху и справа от родителя касаются его круги-потомки с радиусом, вдвое меньше, а далее для каждого последующего потомка процедура повторяется по 3-м точкам касания (4-я точка касания с родителем).  Расчет площади фрактала происходит по формуле:  4πR^2.              </vt:lpstr>
      <vt:lpstr>Круговой Фрактал   Круговой фрактал (см. рис. 4) – класс геометрических (конструктивных) фракталов, построенных многократным вписыванием в окружность других окружностей меньшего радиуса.  Для расчета хаусдорфовых размерностей этих объектов можно воспользоваться известной формулой для конструктивных фракталов:   d=log⁡〖(n)/log⁡〖1/a〗 〗 "." </vt:lpstr>
      <vt:lpstr>Фрактал Дракон Хартера-Хейтуэя   Круговой фрактал (см. рис. 4) – класс геометрических (конструктивных) фракталов, построенных многократным вписыванием в окружность других окружностей меньшего радиуса.  Для расчета хаусдорфовых размерностей этих объектов можно воспользоваться известной формулой для конструктивных фракталов:   ln⁡2/ln⁡√2 =2. </vt:lpstr>
      <vt:lpstr>  РЕАЛИЗАЦИЯ ПРОГРАММЫ   </vt:lpstr>
      <vt:lpstr>Презентация PowerPoint</vt:lpstr>
      <vt:lpstr>Блок-схема работы программы</vt:lpstr>
      <vt:lpstr>ВИДЕОДЕМОНСТРАЦИЯ РАБОТЫ ПРОГРАММЫ</vt:lpstr>
      <vt:lpstr>В предоставленной курсовой работе было разработано приложение для построения фракталов на основе языка программирования С# с помощью Windows Forms. Данный проект отвечает всем современным стандартам: имеет окно справки и подсказки в виде ссылок для неопытных пользователей и раздел теоретической справки.  Программа помогает пользователю понять, что такое фракталы и наглядно увидеть их самоподобие и алгоритм построения.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2021-05-18T20:51:00Z</dcterms:created>
  <dcterms:modified xsi:type="dcterms:W3CDTF">2021-05-21T08:48:40Z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